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tags/tag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5.xml" ContentType="application/vnd.openxmlformats-officedocument.presentationml.tags+xml"/>
  <Override PartName="/ppt/notesSlides/notesSlide15.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tags/tag21.xml" ContentType="application/vnd.openxmlformats-officedocument.presentationml.tags+xml"/>
  <Override PartName="/ppt/notesSlides/notesSlide21.xml" ContentType="application/vnd.openxmlformats-officedocument.presentationml.notesSlide+xml"/>
  <Override PartName="/ppt/charts/chart16.xml" ContentType="application/vnd.openxmlformats-officedocument.drawingml.chart+xml"/>
  <Override PartName="/ppt/theme/themeOverride12.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theme/themeOverride14.xml" ContentType="application/vnd.openxmlformats-officedocument.themeOverride+xml"/>
  <Override PartName="/ppt/charts/chart21.xml" ContentType="application/vnd.openxmlformats-officedocument.drawingml.chart+xml"/>
  <Override PartName="/ppt/theme/themeOverride15.xml" ContentType="application/vnd.openxmlformats-officedocument.themeOverride+xml"/>
  <Override PartName="/ppt/notesSlides/notesSlide2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4.xml" ContentType="application/vnd.openxmlformats-officedocument.drawingml.chart+xml"/>
  <Override PartName="/ppt/theme/themeOverride16.xml" ContentType="application/vnd.openxmlformats-officedocument.themeOverride+xml"/>
  <Override PartName="/ppt/drawings/drawing4.xml" ContentType="application/vnd.openxmlformats-officedocument.drawingml.chartshapes+xml"/>
  <Override PartName="/ppt/charts/chart25.xml" ContentType="application/vnd.openxmlformats-officedocument.drawingml.chart+xml"/>
  <Override PartName="/ppt/theme/themeOverride17.xml" ContentType="application/vnd.openxmlformats-officedocument.themeOverride+xml"/>
  <Override PartName="/ppt/charts/chart26.xml" ContentType="application/vnd.openxmlformats-officedocument.drawingml.chart+xml"/>
  <Override PartName="/ppt/theme/themeOverride18.xml" ContentType="application/vnd.openxmlformats-officedocument.themeOverride+xml"/>
  <Override PartName="/ppt/charts/chart2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8.xml" ContentType="application/vnd.openxmlformats-officedocument.drawingml.chart+xml"/>
  <Override PartName="/ppt/theme/themeOverride19.xml" ContentType="application/vnd.openxmlformats-officedocument.themeOverride+xml"/>
  <Override PartName="/ppt/drawings/drawing5.xml" ContentType="application/vnd.openxmlformats-officedocument.drawingml.chartshapes+xml"/>
  <Override PartName="/ppt/tags/tag2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1"/>
  </p:notesMasterIdLst>
  <p:sldIdLst>
    <p:sldId id="259" r:id="rId2"/>
    <p:sldId id="260" r:id="rId3"/>
    <p:sldId id="261" r:id="rId4"/>
    <p:sldId id="274" r:id="rId5"/>
    <p:sldId id="321" r:id="rId6"/>
    <p:sldId id="273" r:id="rId7"/>
    <p:sldId id="263" r:id="rId8"/>
    <p:sldId id="322" r:id="rId9"/>
    <p:sldId id="323" r:id="rId10"/>
    <p:sldId id="265" r:id="rId11"/>
    <p:sldId id="271" r:id="rId12"/>
    <p:sldId id="266" r:id="rId13"/>
    <p:sldId id="272" r:id="rId14"/>
    <p:sldId id="267" r:id="rId15"/>
    <p:sldId id="275" r:id="rId16"/>
    <p:sldId id="324" r:id="rId17"/>
    <p:sldId id="325" r:id="rId18"/>
    <p:sldId id="326" r:id="rId19"/>
    <p:sldId id="336" r:id="rId20"/>
    <p:sldId id="290" r:id="rId21"/>
    <p:sldId id="331" r:id="rId22"/>
    <p:sldId id="332" r:id="rId23"/>
    <p:sldId id="333" r:id="rId24"/>
    <p:sldId id="335" r:id="rId25"/>
    <p:sldId id="327" r:id="rId26"/>
    <p:sldId id="328" r:id="rId27"/>
    <p:sldId id="329" r:id="rId28"/>
    <p:sldId id="330" r:id="rId29"/>
    <p:sldId id="337" r:id="rId30"/>
    <p:sldId id="338" r:id="rId31"/>
    <p:sldId id="339" r:id="rId32"/>
    <p:sldId id="340" r:id="rId33"/>
    <p:sldId id="342" r:id="rId34"/>
    <p:sldId id="343" r:id="rId35"/>
    <p:sldId id="344" r:id="rId36"/>
    <p:sldId id="345" r:id="rId37"/>
    <p:sldId id="346" r:id="rId38"/>
    <p:sldId id="347" r:id="rId39"/>
    <p:sldId id="320" r:id="rId40"/>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80AAE9-4F82-4659-9EAC-9DC3A2BEF548}">
          <p14:sldIdLst>
            <p14:sldId id="259"/>
            <p14:sldId id="260"/>
          </p14:sldIdLst>
        </p14:section>
        <p14:section name="Външната среда" id="{25C13F3F-CB5B-460D-9196-698C0A1CD27E}">
          <p14:sldIdLst>
            <p14:sldId id="261"/>
            <p14:sldId id="274"/>
            <p14:sldId id="321"/>
            <p14:sldId id="273"/>
            <p14:sldId id="263"/>
          </p14:sldIdLst>
        </p14:section>
        <p14:section name="Реален сектор през 2017" id="{FA731F2C-004B-4715-86F1-99296D695D5D}">
          <p14:sldIdLst>
            <p14:sldId id="322"/>
            <p14:sldId id="323"/>
          </p14:sldIdLst>
        </p14:section>
        <p14:section name="Прогнозата за 2018-2020" id="{0D120933-9FC8-4AB8-9741-43E0822C7639}">
          <p14:sldIdLst>
            <p14:sldId id="265"/>
            <p14:sldId id="271"/>
            <p14:sldId id="266"/>
            <p14:sldId id="272"/>
            <p14:sldId id="267"/>
          </p14:sldIdLst>
        </p14:section>
        <p14:section name="Външен сектор" id="{C83E57DC-CE41-4BAF-AF4D-B336ABB20A5E}">
          <p14:sldIdLst>
            <p14:sldId id="275"/>
            <p14:sldId id="324"/>
            <p14:sldId id="325"/>
            <p14:sldId id="326"/>
            <p14:sldId id="336"/>
          </p14:sldIdLst>
        </p14:section>
        <p14:section name="Фискален сектор" id="{084273C5-C774-4715-BFA1-0AE911EDC26E}">
          <p14:sldIdLst>
            <p14:sldId id="290"/>
            <p14:sldId id="331"/>
            <p14:sldId id="332"/>
            <p14:sldId id="333"/>
            <p14:sldId id="335"/>
          </p14:sldIdLst>
        </p14:section>
        <p14:section name="Банков сектор" id="{3CE75923-36F5-477C-8B94-AFBA4EB440AE}">
          <p14:sldIdLst>
            <p14:sldId id="327"/>
            <p14:sldId id="328"/>
            <p14:sldId id="329"/>
            <p14:sldId id="330"/>
          </p14:sldIdLst>
        </p14:section>
        <p14:section name="Пазар на труда" id="{BE57979D-92F7-4045-A989-89702D1F6183}">
          <p14:sldIdLst>
            <p14:sldId id="337"/>
            <p14:sldId id="338"/>
            <p14:sldId id="339"/>
            <p14:sldId id="340"/>
            <p14:sldId id="342"/>
            <p14:sldId id="343"/>
            <p14:sldId id="344"/>
            <p14:sldId id="345"/>
            <p14:sldId id="346"/>
            <p14:sldId id="347"/>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1C9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6412" autoAdjust="0"/>
  </p:normalViewPr>
  <p:slideViewPr>
    <p:cSldViewPr snapToGrid="0">
      <p:cViewPr varScale="1">
        <p:scale>
          <a:sx n="111" d="100"/>
          <a:sy n="111" d="100"/>
        </p:scale>
        <p:origin x="396" y="96"/>
      </p:cViewPr>
      <p:guideLst/>
    </p:cSldViewPr>
  </p:slideViewPr>
  <p:notesTextViewPr>
    <p:cViewPr>
      <p:scale>
        <a:sx n="1" d="1"/>
        <a:sy n="1" d="1"/>
      </p:scale>
      <p:origin x="0" y="0"/>
    </p:cViewPr>
  </p:notesTextViewPr>
  <p:sorterViewPr>
    <p:cViewPr varScale="1">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oleObject" Target="file:///D:\ND\Ban\Godishen%20doklad\2018\danni\GDP_1.1.3_ESA_2010.xls" TargetMode="External"/><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oleObject" Target="file:///D:\Ban\Statia-god%20doklad\2018\Statistics-iznos%20strani.xls" TargetMode="External"/><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oleObject" Target="file:///D:\Ban\Statia-god%20doklad\2018\Statistics-iznos%20strani.xls" TargetMode="External"/><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oleObject" Target="file:///C:\Documents%20and%20Settings\Administrator\My%20Documents\Google%20Drive\Storage\PRJ\Banks%20report\txt_2018\Banks_2018_ppt.xlsx" TargetMode="External"/><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Administrator\My%20Documents\Google%20Drive\Storage\PRJ\Banks%20report\txt_2018\Banks_2018_ppt.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Administrator\My%20Documents\Google%20Drive\Storage\PRJ\Banks%20report\txt_2018\Banks_2018_pp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oleObject" Target="file:///C:\Documents%20and%20Settings\Administrator\My%20Documents\Google%20Drive\Storage\PRJ\Banks%20report\txt_2018\Banks_2018_ppt.xlsx" TargetMode="External"/><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oleObject" Target="file:///C:\Documents%20and%20Settings\Administrator\My%20Documents\Google%20Drive\Storage\PRJ\Banks%20report\txt_2018\Banks_2018_ppt.xlsx" TargetMode="External"/><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Administrator\My%20Documents\Google%20Drive\Storage\PRJ\Banks%20report\txt_2018\Banks_2018_ppt.xlsx" TargetMode="Externa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1.bin"/><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3.xml"/><Relationship Id="rId1" Type="http://schemas.microsoft.com/office/2011/relationships/chartStyle" Target="style13.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6.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920305416368404E-2"/>
          <c:y val="5.9139784946236562E-2"/>
          <c:w val="0.8900436585475956"/>
          <c:h val="0.61116332232664461"/>
        </c:manualLayout>
      </c:layout>
      <c:lineChart>
        <c:grouping val="standard"/>
        <c:varyColors val="0"/>
        <c:ser>
          <c:idx val="0"/>
          <c:order val="0"/>
          <c:tx>
            <c:strRef>
              <c:f>'Фигура 1 Растеж'!$A$2</c:f>
              <c:strCache>
                <c:ptCount val="1"/>
                <c:pt idx="0">
                  <c:v>Свят</c:v>
                </c:pt>
              </c:strCache>
            </c:strRef>
          </c:tx>
          <c:spPr>
            <a:ln w="34925" cap="rnd">
              <a:solidFill>
                <a:schemeClr val="tx1"/>
              </a:solidFill>
              <a:round/>
            </a:ln>
            <a:effectLst>
              <a:outerShdw blurRad="40000" dist="23000" dir="5400000" rotWithShape="0">
                <a:srgbClr val="000000">
                  <a:alpha val="35000"/>
                </a:srgbClr>
              </a:outerShdw>
            </a:effectLst>
          </c:spPr>
          <c:marker>
            <c:symbol val="none"/>
          </c:marker>
          <c:cat>
            <c:strRef>
              <c:f>'Фигура 1 Растеж'!$B$1:$O$1</c:f>
              <c:strCache>
                <c:ptCount val="7"/>
                <c:pt idx="0">
                  <c:v>2014</c:v>
                </c:pt>
                <c:pt idx="1">
                  <c:v>2015</c:v>
                </c:pt>
                <c:pt idx="2">
                  <c:v>2016</c:v>
                </c:pt>
                <c:pt idx="3">
                  <c:v>2017</c:v>
                </c:pt>
                <c:pt idx="4">
                  <c:v>2018</c:v>
                </c:pt>
                <c:pt idx="5">
                  <c:v>2019</c:v>
                </c:pt>
                <c:pt idx="6">
                  <c:v>2020</c:v>
                </c:pt>
              </c:strCache>
            </c:strRef>
          </c:cat>
          <c:val>
            <c:numRef>
              <c:f>'Фигура 1 Растеж'!$B$2:$O$2</c:f>
              <c:numCache>
                <c:formatCode>General</c:formatCode>
                <c:ptCount val="7"/>
                <c:pt idx="0">
                  <c:v>3.5790000000000002</c:v>
                </c:pt>
                <c:pt idx="1">
                  <c:v>3.4529999999999998</c:v>
                </c:pt>
                <c:pt idx="2">
                  <c:v>3.234</c:v>
                </c:pt>
                <c:pt idx="3">
                  <c:v>3.7610000000000001</c:v>
                </c:pt>
                <c:pt idx="4">
                  <c:v>3.9390000000000001</c:v>
                </c:pt>
                <c:pt idx="5">
                  <c:v>3.9430000000000001</c:v>
                </c:pt>
                <c:pt idx="6">
                  <c:v>3.7639999999999998</c:v>
                </c:pt>
              </c:numCache>
            </c:numRef>
          </c:val>
          <c:smooth val="0"/>
          <c:extLst>
            <c:ext xmlns:c16="http://schemas.microsoft.com/office/drawing/2014/chart" uri="{C3380CC4-5D6E-409C-BE32-E72D297353CC}">
              <c16:uniqueId val="{00000000-31D2-4D15-AE5C-3AFF8005225C}"/>
            </c:ext>
          </c:extLst>
        </c:ser>
        <c:ser>
          <c:idx val="1"/>
          <c:order val="1"/>
          <c:tx>
            <c:strRef>
              <c:f>'Фигура 1 Растеж'!$A$3</c:f>
              <c:strCache>
                <c:ptCount val="1"/>
                <c:pt idx="0">
                  <c:v>Развити страни</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strRef>
              <c:f>'Фигура 1 Растеж'!$B$1:$O$1</c:f>
              <c:strCache>
                <c:ptCount val="7"/>
                <c:pt idx="0">
                  <c:v>2014</c:v>
                </c:pt>
                <c:pt idx="1">
                  <c:v>2015</c:v>
                </c:pt>
                <c:pt idx="2">
                  <c:v>2016</c:v>
                </c:pt>
                <c:pt idx="3">
                  <c:v>2017</c:v>
                </c:pt>
                <c:pt idx="4">
                  <c:v>2018</c:v>
                </c:pt>
                <c:pt idx="5">
                  <c:v>2019</c:v>
                </c:pt>
                <c:pt idx="6">
                  <c:v>2020</c:v>
                </c:pt>
              </c:strCache>
            </c:strRef>
          </c:cat>
          <c:val>
            <c:numRef>
              <c:f>'Фигура 1 Растеж'!$B$3:$O$3</c:f>
              <c:numCache>
                <c:formatCode>General</c:formatCode>
                <c:ptCount val="7"/>
                <c:pt idx="0">
                  <c:v>2.093</c:v>
                </c:pt>
                <c:pt idx="1">
                  <c:v>2.302</c:v>
                </c:pt>
                <c:pt idx="2">
                  <c:v>1.67</c:v>
                </c:pt>
                <c:pt idx="3">
                  <c:v>2.3359999999999999</c:v>
                </c:pt>
                <c:pt idx="4">
                  <c:v>2.48</c:v>
                </c:pt>
                <c:pt idx="5">
                  <c:v>2.2189999999999999</c:v>
                </c:pt>
                <c:pt idx="6">
                  <c:v>1.7390000000000001</c:v>
                </c:pt>
              </c:numCache>
            </c:numRef>
          </c:val>
          <c:smooth val="0"/>
          <c:extLst>
            <c:ext xmlns:c16="http://schemas.microsoft.com/office/drawing/2014/chart" uri="{C3380CC4-5D6E-409C-BE32-E72D297353CC}">
              <c16:uniqueId val="{00000001-31D2-4D15-AE5C-3AFF8005225C}"/>
            </c:ext>
          </c:extLst>
        </c:ser>
        <c:ser>
          <c:idx val="2"/>
          <c:order val="2"/>
          <c:tx>
            <c:strRef>
              <c:f>'Фигура 1 Растеж'!$A$4</c:f>
              <c:strCache>
                <c:ptCount val="1"/>
                <c:pt idx="0">
                  <c:v>Еврозона</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strRef>
              <c:f>'Фигура 1 Растеж'!$B$1:$O$1</c:f>
              <c:strCache>
                <c:ptCount val="7"/>
                <c:pt idx="0">
                  <c:v>2014</c:v>
                </c:pt>
                <c:pt idx="1">
                  <c:v>2015</c:v>
                </c:pt>
                <c:pt idx="2">
                  <c:v>2016</c:v>
                </c:pt>
                <c:pt idx="3">
                  <c:v>2017</c:v>
                </c:pt>
                <c:pt idx="4">
                  <c:v>2018</c:v>
                </c:pt>
                <c:pt idx="5">
                  <c:v>2019</c:v>
                </c:pt>
                <c:pt idx="6">
                  <c:v>2020</c:v>
                </c:pt>
              </c:strCache>
            </c:strRef>
          </c:cat>
          <c:val>
            <c:numRef>
              <c:f>'Фигура 1 Растеж'!$B$4:$O$4</c:f>
              <c:numCache>
                <c:formatCode>General</c:formatCode>
                <c:ptCount val="7"/>
                <c:pt idx="0">
                  <c:v>1.337</c:v>
                </c:pt>
                <c:pt idx="1">
                  <c:v>2.0670000000000002</c:v>
                </c:pt>
                <c:pt idx="2">
                  <c:v>1.804</c:v>
                </c:pt>
                <c:pt idx="3">
                  <c:v>2.3319999999999999</c:v>
                </c:pt>
                <c:pt idx="4">
                  <c:v>2.4119999999999999</c:v>
                </c:pt>
                <c:pt idx="5">
                  <c:v>2.0009999999999999</c:v>
                </c:pt>
                <c:pt idx="6">
                  <c:v>1.6579999999999999</c:v>
                </c:pt>
              </c:numCache>
            </c:numRef>
          </c:val>
          <c:smooth val="0"/>
          <c:extLst>
            <c:ext xmlns:c16="http://schemas.microsoft.com/office/drawing/2014/chart" uri="{C3380CC4-5D6E-409C-BE32-E72D297353CC}">
              <c16:uniqueId val="{00000002-31D2-4D15-AE5C-3AFF8005225C}"/>
            </c:ext>
          </c:extLst>
        </c:ser>
        <c:ser>
          <c:idx val="3"/>
          <c:order val="3"/>
          <c:tx>
            <c:strRef>
              <c:f>'Фигура 1 Растеж'!$A$5</c:f>
              <c:strCache>
                <c:ptCount val="1"/>
                <c:pt idx="0">
                  <c:v>Развиващи се страни</c:v>
                </c:pt>
              </c:strCache>
            </c:strRef>
          </c:tx>
          <c:spPr>
            <a:ln w="34925" cap="rnd">
              <a:solidFill>
                <a:schemeClr val="accent4"/>
              </a:solidFill>
              <a:round/>
            </a:ln>
            <a:effectLst>
              <a:outerShdw blurRad="40000" dist="23000" dir="5400000" rotWithShape="0">
                <a:srgbClr val="000000">
                  <a:alpha val="35000"/>
                </a:srgbClr>
              </a:outerShdw>
            </a:effectLst>
          </c:spPr>
          <c:marker>
            <c:symbol val="none"/>
          </c:marker>
          <c:cat>
            <c:strRef>
              <c:f>'Фигура 1 Растеж'!$B$1:$O$1</c:f>
              <c:strCache>
                <c:ptCount val="7"/>
                <c:pt idx="0">
                  <c:v>2014</c:v>
                </c:pt>
                <c:pt idx="1">
                  <c:v>2015</c:v>
                </c:pt>
                <c:pt idx="2">
                  <c:v>2016</c:v>
                </c:pt>
                <c:pt idx="3">
                  <c:v>2017</c:v>
                </c:pt>
                <c:pt idx="4">
                  <c:v>2018</c:v>
                </c:pt>
                <c:pt idx="5">
                  <c:v>2019</c:v>
                </c:pt>
                <c:pt idx="6">
                  <c:v>2020</c:v>
                </c:pt>
              </c:strCache>
            </c:strRef>
          </c:cat>
          <c:val>
            <c:numRef>
              <c:f>'Фигура 1 Растеж'!$B$5:$O$5</c:f>
              <c:numCache>
                <c:formatCode>General</c:formatCode>
                <c:ptCount val="7"/>
                <c:pt idx="0">
                  <c:v>4.6959999999999997</c:v>
                </c:pt>
                <c:pt idx="1">
                  <c:v>4.3029999999999999</c:v>
                </c:pt>
                <c:pt idx="2">
                  <c:v>4.359</c:v>
                </c:pt>
                <c:pt idx="3">
                  <c:v>4.7640000000000002</c:v>
                </c:pt>
                <c:pt idx="4">
                  <c:v>4.9420000000000002</c:v>
                </c:pt>
                <c:pt idx="5">
                  <c:v>5.0970000000000004</c:v>
                </c:pt>
                <c:pt idx="6">
                  <c:v>5.077</c:v>
                </c:pt>
              </c:numCache>
            </c:numRef>
          </c:val>
          <c:smooth val="0"/>
          <c:extLst>
            <c:ext xmlns:c16="http://schemas.microsoft.com/office/drawing/2014/chart" uri="{C3380CC4-5D6E-409C-BE32-E72D297353CC}">
              <c16:uniqueId val="{00000003-31D2-4D15-AE5C-3AFF8005225C}"/>
            </c:ext>
          </c:extLst>
        </c:ser>
        <c:ser>
          <c:idx val="4"/>
          <c:order val="4"/>
          <c:tx>
            <c:strRef>
              <c:f>'Фигура 1 Растеж'!$A$6</c:f>
              <c:strCache>
                <c:ptCount val="1"/>
                <c:pt idx="0">
                  <c:v>Развиваща се Европа</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strRef>
              <c:f>'Фигура 1 Растеж'!$B$1:$O$1</c:f>
              <c:strCache>
                <c:ptCount val="7"/>
                <c:pt idx="0">
                  <c:v>2014</c:v>
                </c:pt>
                <c:pt idx="1">
                  <c:v>2015</c:v>
                </c:pt>
                <c:pt idx="2">
                  <c:v>2016</c:v>
                </c:pt>
                <c:pt idx="3">
                  <c:v>2017</c:v>
                </c:pt>
                <c:pt idx="4">
                  <c:v>2018</c:v>
                </c:pt>
                <c:pt idx="5">
                  <c:v>2019</c:v>
                </c:pt>
                <c:pt idx="6">
                  <c:v>2020</c:v>
                </c:pt>
              </c:strCache>
            </c:strRef>
          </c:cat>
          <c:val>
            <c:numRef>
              <c:f>'Фигура 1 Растеж'!$B$6:$O$6</c:f>
              <c:numCache>
                <c:formatCode>General</c:formatCode>
                <c:ptCount val="7"/>
                <c:pt idx="0">
                  <c:v>3.88</c:v>
                </c:pt>
                <c:pt idx="1">
                  <c:v>4.7439999999999998</c:v>
                </c:pt>
                <c:pt idx="2">
                  <c:v>3.2320000000000002</c:v>
                </c:pt>
                <c:pt idx="3">
                  <c:v>5.7679999999999998</c:v>
                </c:pt>
                <c:pt idx="4">
                  <c:v>4.2519999999999998</c:v>
                </c:pt>
                <c:pt idx="5">
                  <c:v>3.669</c:v>
                </c:pt>
                <c:pt idx="6">
                  <c:v>3.3050000000000002</c:v>
                </c:pt>
              </c:numCache>
            </c:numRef>
          </c:val>
          <c:smooth val="0"/>
          <c:extLst>
            <c:ext xmlns:c16="http://schemas.microsoft.com/office/drawing/2014/chart" uri="{C3380CC4-5D6E-409C-BE32-E72D297353CC}">
              <c16:uniqueId val="{00000004-31D2-4D15-AE5C-3AFF8005225C}"/>
            </c:ext>
          </c:extLst>
        </c:ser>
        <c:dLbls>
          <c:showLegendKey val="0"/>
          <c:showVal val="0"/>
          <c:showCatName val="0"/>
          <c:showSerName val="0"/>
          <c:showPercent val="0"/>
          <c:showBubbleSize val="0"/>
        </c:dLbls>
        <c:smooth val="0"/>
        <c:axId val="372330368"/>
        <c:axId val="372343160"/>
      </c:lineChart>
      <c:catAx>
        <c:axId val="372330368"/>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2343160"/>
        <c:crosses val="autoZero"/>
        <c:auto val="1"/>
        <c:lblAlgn val="ctr"/>
        <c:lblOffset val="100"/>
        <c:noMultiLvlLbl val="0"/>
      </c:catAx>
      <c:valAx>
        <c:axId val="372343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2330368"/>
        <c:crosses val="autoZero"/>
        <c:crossBetween val="between"/>
      </c:valAx>
      <c:spPr>
        <a:noFill/>
        <a:ln>
          <a:noFill/>
        </a:ln>
        <a:effectLst/>
      </c:spPr>
    </c:plotArea>
    <c:legend>
      <c:legendPos val="b"/>
      <c:layout>
        <c:manualLayout>
          <c:xMode val="edge"/>
          <c:yMode val="edge"/>
          <c:x val="3.9409055273862334E-2"/>
          <c:y val="0.85253698561438385"/>
          <c:w val="0.89357611441108387"/>
          <c:h val="0.129771213908262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bg-BG"/>
              <a:t>Пазар на труда</a:t>
            </a:r>
            <a:endParaRPr lang="en-US"/>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8590422801981881E-2"/>
          <c:y val="0.13048369296637982"/>
          <c:w val="0.80757680991330583"/>
          <c:h val="0.55591091967662432"/>
        </c:manualLayout>
      </c:layout>
      <c:barChart>
        <c:barDir val="col"/>
        <c:grouping val="stacked"/>
        <c:varyColors val="0"/>
        <c:ser>
          <c:idx val="0"/>
          <c:order val="0"/>
          <c:tx>
            <c:strRef>
              <c:f>'Пазар на труда'!$A$2</c:f>
              <c:strCache>
                <c:ptCount val="1"/>
                <c:pt idx="0">
                  <c:v>Заети (хил. д.)</c:v>
                </c:pt>
              </c:strCache>
            </c:strRef>
          </c:tx>
          <c:spPr>
            <a:solidFill>
              <a:schemeClr val="accent1"/>
            </a:solidFill>
            <a:ln>
              <a:noFill/>
            </a:ln>
            <a:effectLst/>
          </c:spPr>
          <c:invertIfNegative val="0"/>
          <c:cat>
            <c:numRef>
              <c:f>'Пазар на труда'!$B$1:$H$1</c:f>
              <c:numCache>
                <c:formatCode>General</c:formatCode>
                <c:ptCount val="7"/>
                <c:pt idx="0">
                  <c:v>2014</c:v>
                </c:pt>
                <c:pt idx="1">
                  <c:v>2015</c:v>
                </c:pt>
                <c:pt idx="2">
                  <c:v>2016</c:v>
                </c:pt>
                <c:pt idx="3">
                  <c:v>2017</c:v>
                </c:pt>
                <c:pt idx="4">
                  <c:v>2018</c:v>
                </c:pt>
                <c:pt idx="5">
                  <c:v>2019</c:v>
                </c:pt>
                <c:pt idx="6">
                  <c:v>2020</c:v>
                </c:pt>
              </c:numCache>
            </c:numRef>
          </c:cat>
          <c:val>
            <c:numRef>
              <c:f>'Пазар на труда'!$B$2:$H$2</c:f>
              <c:numCache>
                <c:formatCode>0.0</c:formatCode>
                <c:ptCount val="7"/>
                <c:pt idx="0">
                  <c:v>2981.4</c:v>
                </c:pt>
                <c:pt idx="1">
                  <c:v>3031.9</c:v>
                </c:pt>
                <c:pt idx="2">
                  <c:v>3016.8</c:v>
                </c:pt>
                <c:pt idx="3">
                  <c:v>3150.3</c:v>
                </c:pt>
                <c:pt idx="4">
                  <c:v>3147.660829937156</c:v>
                </c:pt>
                <c:pt idx="5">
                  <c:v>3147.4262390112381</c:v>
                </c:pt>
                <c:pt idx="6">
                  <c:v>3148.6196584119798</c:v>
                </c:pt>
              </c:numCache>
            </c:numRef>
          </c:val>
          <c:extLst>
            <c:ext xmlns:c16="http://schemas.microsoft.com/office/drawing/2014/chart" uri="{C3380CC4-5D6E-409C-BE32-E72D297353CC}">
              <c16:uniqueId val="{00000000-940F-4907-8C9B-DC93D91CA043}"/>
            </c:ext>
          </c:extLst>
        </c:ser>
        <c:ser>
          <c:idx val="1"/>
          <c:order val="1"/>
          <c:tx>
            <c:strRef>
              <c:f>'Пазар на труда'!$A$3</c:f>
              <c:strCache>
                <c:ptCount val="1"/>
                <c:pt idx="0">
                  <c:v>Безработни (хил. д)</c:v>
                </c:pt>
              </c:strCache>
            </c:strRef>
          </c:tx>
          <c:spPr>
            <a:solidFill>
              <a:schemeClr val="accent2"/>
            </a:solidFill>
            <a:ln>
              <a:noFill/>
            </a:ln>
            <a:effectLst/>
          </c:spPr>
          <c:invertIfNegative val="0"/>
          <c:cat>
            <c:numRef>
              <c:f>'Пазар на труда'!$B$1:$H$1</c:f>
              <c:numCache>
                <c:formatCode>General</c:formatCode>
                <c:ptCount val="7"/>
                <c:pt idx="0">
                  <c:v>2014</c:v>
                </c:pt>
                <c:pt idx="1">
                  <c:v>2015</c:v>
                </c:pt>
                <c:pt idx="2">
                  <c:v>2016</c:v>
                </c:pt>
                <c:pt idx="3">
                  <c:v>2017</c:v>
                </c:pt>
                <c:pt idx="4">
                  <c:v>2018</c:v>
                </c:pt>
                <c:pt idx="5">
                  <c:v>2019</c:v>
                </c:pt>
                <c:pt idx="6">
                  <c:v>2020</c:v>
                </c:pt>
              </c:numCache>
            </c:numRef>
          </c:cat>
          <c:val>
            <c:numRef>
              <c:f>'Пазар на труда'!$B$3:$H$3</c:f>
              <c:numCache>
                <c:formatCode>0.0</c:formatCode>
                <c:ptCount val="7"/>
                <c:pt idx="0">
                  <c:v>384.5</c:v>
                </c:pt>
                <c:pt idx="1">
                  <c:v>305.09999999999991</c:v>
                </c:pt>
                <c:pt idx="2">
                  <c:v>247.19999999999982</c:v>
                </c:pt>
                <c:pt idx="3">
                  <c:v>206.89999999999964</c:v>
                </c:pt>
                <c:pt idx="4">
                  <c:v>190.11070456284415</c:v>
                </c:pt>
                <c:pt idx="5">
                  <c:v>162.542489711489</c:v>
                </c:pt>
                <c:pt idx="6">
                  <c:v>134.47266044845264</c:v>
                </c:pt>
              </c:numCache>
            </c:numRef>
          </c:val>
          <c:extLst>
            <c:ext xmlns:c16="http://schemas.microsoft.com/office/drawing/2014/chart" uri="{C3380CC4-5D6E-409C-BE32-E72D297353CC}">
              <c16:uniqueId val="{00000001-940F-4907-8C9B-DC93D91CA043}"/>
            </c:ext>
          </c:extLst>
        </c:ser>
        <c:dLbls>
          <c:showLegendKey val="0"/>
          <c:showVal val="0"/>
          <c:showCatName val="0"/>
          <c:showSerName val="0"/>
          <c:showPercent val="0"/>
          <c:showBubbleSize val="0"/>
        </c:dLbls>
        <c:gapWidth val="116"/>
        <c:overlap val="100"/>
        <c:axId val="584628440"/>
        <c:axId val="584631064"/>
      </c:barChart>
      <c:lineChart>
        <c:grouping val="standard"/>
        <c:varyColors val="0"/>
        <c:ser>
          <c:idx val="2"/>
          <c:order val="2"/>
          <c:tx>
            <c:strRef>
              <c:f>'Пазар на труда'!$A$4</c:f>
              <c:strCache>
                <c:ptCount val="1"/>
                <c:pt idx="0">
                  <c:v>Работна заплата (средномесечна, дясна скала)</c:v>
                </c:pt>
              </c:strCache>
            </c:strRef>
          </c:tx>
          <c:spPr>
            <a:ln w="28575" cap="rnd">
              <a:solidFill>
                <a:srgbClr val="FF0000"/>
              </a:solidFill>
              <a:round/>
            </a:ln>
            <a:effectLst/>
          </c:spPr>
          <c:marker>
            <c:symbol val="none"/>
          </c:marker>
          <c:cat>
            <c:numRef>
              <c:f>'Пазар на труда'!$B$1:$H$1</c:f>
              <c:numCache>
                <c:formatCode>General</c:formatCode>
                <c:ptCount val="7"/>
                <c:pt idx="0">
                  <c:v>2014</c:v>
                </c:pt>
                <c:pt idx="1">
                  <c:v>2015</c:v>
                </c:pt>
                <c:pt idx="2">
                  <c:v>2016</c:v>
                </c:pt>
                <c:pt idx="3">
                  <c:v>2017</c:v>
                </c:pt>
                <c:pt idx="4">
                  <c:v>2018</c:v>
                </c:pt>
                <c:pt idx="5">
                  <c:v>2019</c:v>
                </c:pt>
                <c:pt idx="6">
                  <c:v>2020</c:v>
                </c:pt>
              </c:numCache>
            </c:numRef>
          </c:cat>
          <c:val>
            <c:numRef>
              <c:f>'Пазар на труда'!$B$4:$H$4</c:f>
              <c:numCache>
                <c:formatCode>0.0</c:formatCode>
                <c:ptCount val="7"/>
                <c:pt idx="0">
                  <c:v>821.66666666666663</c:v>
                </c:pt>
                <c:pt idx="1">
                  <c:v>877.91666666666663</c:v>
                </c:pt>
                <c:pt idx="2">
                  <c:v>948.25</c:v>
                </c:pt>
                <c:pt idx="3">
                  <c:v>1060.4166666666667</c:v>
                </c:pt>
                <c:pt idx="4">
                  <c:v>1175.09080861191</c:v>
                </c:pt>
                <c:pt idx="5">
                  <c:v>1254.1248160329553</c:v>
                </c:pt>
                <c:pt idx="6">
                  <c:v>1343.0709393470686</c:v>
                </c:pt>
              </c:numCache>
            </c:numRef>
          </c:val>
          <c:smooth val="0"/>
          <c:extLst>
            <c:ext xmlns:c16="http://schemas.microsoft.com/office/drawing/2014/chart" uri="{C3380CC4-5D6E-409C-BE32-E72D297353CC}">
              <c16:uniqueId val="{00000002-940F-4907-8C9B-DC93D91CA043}"/>
            </c:ext>
          </c:extLst>
        </c:ser>
        <c:dLbls>
          <c:showLegendKey val="0"/>
          <c:showVal val="0"/>
          <c:showCatName val="0"/>
          <c:showSerName val="0"/>
          <c:showPercent val="0"/>
          <c:showBubbleSize val="0"/>
        </c:dLbls>
        <c:marker val="1"/>
        <c:smooth val="0"/>
        <c:axId val="584655336"/>
        <c:axId val="584656648"/>
      </c:lineChart>
      <c:catAx>
        <c:axId val="58462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4631064"/>
        <c:crosses val="autoZero"/>
        <c:auto val="1"/>
        <c:lblAlgn val="ctr"/>
        <c:lblOffset val="100"/>
        <c:noMultiLvlLbl val="0"/>
      </c:catAx>
      <c:valAx>
        <c:axId val="584631064"/>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4628440"/>
        <c:crosses val="autoZero"/>
        <c:crossBetween val="between"/>
      </c:valAx>
      <c:valAx>
        <c:axId val="584656648"/>
        <c:scaling>
          <c:orientation val="minMax"/>
          <c:min val="7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4655336"/>
        <c:crosses val="max"/>
        <c:crossBetween val="between"/>
        <c:majorUnit val="200"/>
      </c:valAx>
      <c:catAx>
        <c:axId val="584655336"/>
        <c:scaling>
          <c:orientation val="minMax"/>
        </c:scaling>
        <c:delete val="1"/>
        <c:axPos val="b"/>
        <c:numFmt formatCode="General" sourceLinked="1"/>
        <c:majorTickMark val="out"/>
        <c:minorTickMark val="none"/>
        <c:tickLblPos val="nextTo"/>
        <c:crossAx val="584656648"/>
        <c:crosses val="autoZero"/>
        <c:auto val="1"/>
        <c:lblAlgn val="ctr"/>
        <c:lblOffset val="100"/>
        <c:noMultiLvlLbl val="0"/>
      </c:catAx>
      <c:spPr>
        <a:noFill/>
        <a:ln>
          <a:noFill/>
        </a:ln>
        <a:effectLst/>
      </c:spPr>
    </c:plotArea>
    <c:legend>
      <c:legendPos val="b"/>
      <c:layout>
        <c:manualLayout>
          <c:xMode val="edge"/>
          <c:yMode val="edge"/>
          <c:x val="2.942645684489259E-2"/>
          <c:y val="0.79276604508561055"/>
          <c:w val="0.93133395327418012"/>
          <c:h val="0.1831376662995479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bg-BG"/>
              <a:t>Паричен сектор - млн. лв.</a:t>
            </a:r>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651946631671042"/>
          <c:y val="0.1725003645377661"/>
          <c:w val="0.79292497812773399"/>
          <c:h val="0.56625291630212893"/>
        </c:manualLayout>
      </c:layout>
      <c:lineChart>
        <c:grouping val="standard"/>
        <c:varyColors val="0"/>
        <c:ser>
          <c:idx val="0"/>
          <c:order val="0"/>
          <c:tx>
            <c:strRef>
              <c:f>'Паричен сектор'!$A$2</c:f>
              <c:strCache>
                <c:ptCount val="1"/>
                <c:pt idx="0">
                  <c:v>Широки пари (М3)</c:v>
                </c:pt>
              </c:strCache>
            </c:strRef>
          </c:tx>
          <c:spPr>
            <a:ln w="38100" cap="rnd">
              <a:solidFill>
                <a:srgbClr val="00B0F0"/>
              </a:solidFill>
              <a:round/>
            </a:ln>
            <a:effectLst/>
          </c:spPr>
          <c:marker>
            <c:symbol val="none"/>
          </c:marker>
          <c:cat>
            <c:numRef>
              <c:f>'Паричен сектор'!$B$1:$H$1</c:f>
              <c:numCache>
                <c:formatCode>General</c:formatCode>
                <c:ptCount val="7"/>
                <c:pt idx="0">
                  <c:v>2014</c:v>
                </c:pt>
                <c:pt idx="1">
                  <c:v>2015</c:v>
                </c:pt>
                <c:pt idx="2">
                  <c:v>2016</c:v>
                </c:pt>
                <c:pt idx="3">
                  <c:v>2017</c:v>
                </c:pt>
                <c:pt idx="4">
                  <c:v>2018</c:v>
                </c:pt>
                <c:pt idx="5">
                  <c:v>2019</c:v>
                </c:pt>
                <c:pt idx="6">
                  <c:v>2020</c:v>
                </c:pt>
              </c:numCache>
            </c:numRef>
          </c:cat>
          <c:val>
            <c:numRef>
              <c:f>'Паричен сектор'!$B$2:$H$2</c:f>
              <c:numCache>
                <c:formatCode>General</c:formatCode>
                <c:ptCount val="7"/>
                <c:pt idx="0">
                  <c:v>68005.683000000005</c:v>
                </c:pt>
                <c:pt idx="1">
                  <c:v>73961.398000000001</c:v>
                </c:pt>
                <c:pt idx="2">
                  <c:v>79581.474000000002</c:v>
                </c:pt>
                <c:pt idx="3">
                  <c:v>85727.266000000003</c:v>
                </c:pt>
                <c:pt idx="4">
                  <c:v>92368.754436112533</c:v>
                </c:pt>
                <c:pt idx="5">
                  <c:v>99147.457045449672</c:v>
                </c:pt>
                <c:pt idx="6">
                  <c:v>106754.27175409846</c:v>
                </c:pt>
              </c:numCache>
            </c:numRef>
          </c:val>
          <c:smooth val="0"/>
          <c:extLst>
            <c:ext xmlns:c16="http://schemas.microsoft.com/office/drawing/2014/chart" uri="{C3380CC4-5D6E-409C-BE32-E72D297353CC}">
              <c16:uniqueId val="{00000000-5F5D-40CA-AA5F-E44924AEA4DA}"/>
            </c:ext>
          </c:extLst>
        </c:ser>
        <c:ser>
          <c:idx val="1"/>
          <c:order val="1"/>
          <c:tx>
            <c:strRef>
              <c:f>'Паричен сектор'!$A$3</c:f>
              <c:strCache>
                <c:ptCount val="1"/>
                <c:pt idx="0">
                  <c:v>Кредити към частния сектор</c:v>
                </c:pt>
              </c:strCache>
            </c:strRef>
          </c:tx>
          <c:spPr>
            <a:ln w="38100" cap="rnd">
              <a:solidFill>
                <a:srgbClr val="FF0000"/>
              </a:solidFill>
              <a:prstDash val="dash"/>
              <a:round/>
            </a:ln>
            <a:effectLst/>
          </c:spPr>
          <c:marker>
            <c:symbol val="none"/>
          </c:marker>
          <c:cat>
            <c:numRef>
              <c:f>'Паричен сектор'!$B$1:$H$1</c:f>
              <c:numCache>
                <c:formatCode>General</c:formatCode>
                <c:ptCount val="7"/>
                <c:pt idx="0">
                  <c:v>2014</c:v>
                </c:pt>
                <c:pt idx="1">
                  <c:v>2015</c:v>
                </c:pt>
                <c:pt idx="2">
                  <c:v>2016</c:v>
                </c:pt>
                <c:pt idx="3">
                  <c:v>2017</c:v>
                </c:pt>
                <c:pt idx="4">
                  <c:v>2018</c:v>
                </c:pt>
                <c:pt idx="5">
                  <c:v>2019</c:v>
                </c:pt>
                <c:pt idx="6">
                  <c:v>2020</c:v>
                </c:pt>
              </c:numCache>
            </c:numRef>
          </c:cat>
          <c:val>
            <c:numRef>
              <c:f>'Паричен сектор'!$B$3:$H$3</c:f>
              <c:numCache>
                <c:formatCode>General</c:formatCode>
                <c:ptCount val="7"/>
                <c:pt idx="0">
                  <c:v>51612.644</c:v>
                </c:pt>
                <c:pt idx="1">
                  <c:v>50772.894</c:v>
                </c:pt>
                <c:pt idx="2">
                  <c:v>51679.917000000001</c:v>
                </c:pt>
                <c:pt idx="3">
                  <c:v>54024.699000000001</c:v>
                </c:pt>
                <c:pt idx="4">
                  <c:v>56798.256158788798</c:v>
                </c:pt>
                <c:pt idx="5">
                  <c:v>60449.723846263172</c:v>
                </c:pt>
                <c:pt idx="6">
                  <c:v>65751.840774716577</c:v>
                </c:pt>
              </c:numCache>
            </c:numRef>
          </c:val>
          <c:smooth val="0"/>
          <c:extLst>
            <c:ext xmlns:c16="http://schemas.microsoft.com/office/drawing/2014/chart" uri="{C3380CC4-5D6E-409C-BE32-E72D297353CC}">
              <c16:uniqueId val="{00000001-5F5D-40CA-AA5F-E44924AEA4DA}"/>
            </c:ext>
          </c:extLst>
        </c:ser>
        <c:dLbls>
          <c:showLegendKey val="0"/>
          <c:showVal val="0"/>
          <c:showCatName val="0"/>
          <c:showSerName val="0"/>
          <c:showPercent val="0"/>
          <c:showBubbleSize val="0"/>
        </c:dLbls>
        <c:smooth val="0"/>
        <c:axId val="454566512"/>
        <c:axId val="585015728"/>
      </c:lineChart>
      <c:catAx>
        <c:axId val="45456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5015728"/>
        <c:crosses val="autoZero"/>
        <c:auto val="1"/>
        <c:lblAlgn val="ctr"/>
        <c:lblOffset val="100"/>
        <c:noMultiLvlLbl val="0"/>
      </c:catAx>
      <c:valAx>
        <c:axId val="585015728"/>
        <c:scaling>
          <c:orientation val="minMax"/>
          <c:min val="45000"/>
        </c:scaling>
        <c:delete val="0"/>
        <c:axPos val="l"/>
        <c:numFmt formatCode="###\ ###\ ##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456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4339129483814533"/>
          <c:y val="5.6011878308684808E-2"/>
          <c:w val="0.82749890638670165"/>
          <c:h val="0.79335219324015849"/>
        </c:manualLayout>
      </c:layout>
      <c:barChart>
        <c:barDir val="col"/>
        <c:grouping val="clustered"/>
        <c:varyColors val="0"/>
        <c:ser>
          <c:idx val="0"/>
          <c:order val="0"/>
          <c:tx>
            <c:v>Износ</c:v>
          </c:tx>
          <c:spPr>
            <a:gradFill>
              <a:gsLst>
                <a:gs pos="0">
                  <a:schemeClr val="accent4">
                    <a:lumMod val="50000"/>
                  </a:schemeClr>
                </a:gs>
                <a:gs pos="50000">
                  <a:srgbClr val="F0AD00">
                    <a:tint val="44500"/>
                    <a:satMod val="160000"/>
                  </a:srgbClr>
                </a:gs>
                <a:gs pos="100000">
                  <a:srgbClr val="F0AD00">
                    <a:tint val="23500"/>
                    <a:satMod val="160000"/>
                  </a:srgbClr>
                </a:gs>
              </a:gsLst>
              <a:lin ang="5400000" scaled="0"/>
            </a:gradFill>
            <a:scene3d>
              <a:camera prst="orthographicFront"/>
              <a:lightRig rig="threePt" dir="t"/>
            </a:scene3d>
            <a:sp3d>
              <a:bevelT/>
            </a:sp3d>
          </c:spPr>
          <c:invertIfNegative val="0"/>
          <c:cat>
            <c:strRef>
              <c:f>'1.1.3.1'!$B$9:$B$16</c:f>
              <c:strCache>
                <c:ptCount val="8"/>
                <c:pt idx="0">
                  <c:v>2010</c:v>
                </c:pt>
                <c:pt idx="1">
                  <c:v>2011</c:v>
                </c:pt>
                <c:pt idx="2">
                  <c:v>2012</c:v>
                </c:pt>
                <c:pt idx="3">
                  <c:v>2013</c:v>
                </c:pt>
                <c:pt idx="4">
                  <c:v>2014</c:v>
                </c:pt>
                <c:pt idx="5">
                  <c:v>2015</c:v>
                </c:pt>
                <c:pt idx="6">
                  <c:v>2016</c:v>
                </c:pt>
                <c:pt idx="7">
                  <c:v>2017*</c:v>
                </c:pt>
              </c:strCache>
            </c:strRef>
          </c:cat>
          <c:val>
            <c:numRef>
              <c:f>'1.1.3.1'!$M$9:$M$16</c:f>
              <c:numCache>
                <c:formatCode>#,##0</c:formatCode>
                <c:ptCount val="8"/>
                <c:pt idx="0">
                  <c:v>37519.434000000001</c:v>
                </c:pt>
                <c:pt idx="1">
                  <c:v>47703.566000000006</c:v>
                </c:pt>
                <c:pt idx="2">
                  <c:v>49882.054000000011</c:v>
                </c:pt>
                <c:pt idx="3">
                  <c:v>53122.453000000001</c:v>
                </c:pt>
                <c:pt idx="4">
                  <c:v>54372.687000000005</c:v>
                </c:pt>
                <c:pt idx="5">
                  <c:v>56780.583000000006</c:v>
                </c:pt>
                <c:pt idx="6">
                  <c:v>60223.087</c:v>
                </c:pt>
                <c:pt idx="7">
                  <c:v>65418.113000000005</c:v>
                </c:pt>
              </c:numCache>
            </c:numRef>
          </c:val>
          <c:extLst>
            <c:ext xmlns:c16="http://schemas.microsoft.com/office/drawing/2014/chart" uri="{C3380CC4-5D6E-409C-BE32-E72D297353CC}">
              <c16:uniqueId val="{00000000-A8AF-4FDA-B432-57595D120999}"/>
            </c:ext>
          </c:extLst>
        </c:ser>
        <c:dLbls>
          <c:showLegendKey val="0"/>
          <c:showVal val="0"/>
          <c:showCatName val="0"/>
          <c:showSerName val="0"/>
          <c:showPercent val="0"/>
          <c:showBubbleSize val="0"/>
        </c:dLbls>
        <c:gapWidth val="150"/>
        <c:axId val="66284544"/>
        <c:axId val="70465408"/>
      </c:barChart>
      <c:catAx>
        <c:axId val="66284544"/>
        <c:scaling>
          <c:orientation val="minMax"/>
        </c:scaling>
        <c:delete val="0"/>
        <c:axPos val="b"/>
        <c:numFmt formatCode="General" sourceLinked="0"/>
        <c:majorTickMark val="out"/>
        <c:minorTickMark val="none"/>
        <c:tickLblPos val="nextTo"/>
        <c:txPr>
          <a:bodyPr/>
          <a:lstStyle/>
          <a:p>
            <a:pPr>
              <a:defRPr sz="1050" b="1">
                <a:solidFill>
                  <a:srgbClr val="FF0000"/>
                </a:solidFill>
              </a:defRPr>
            </a:pPr>
            <a:endParaRPr lang="en-US"/>
          </a:p>
        </c:txPr>
        <c:crossAx val="70465408"/>
        <c:crosses val="autoZero"/>
        <c:auto val="1"/>
        <c:lblAlgn val="ctr"/>
        <c:lblOffset val="100"/>
        <c:noMultiLvlLbl val="0"/>
      </c:catAx>
      <c:valAx>
        <c:axId val="70465408"/>
        <c:scaling>
          <c:orientation val="minMax"/>
        </c:scaling>
        <c:delete val="0"/>
        <c:axPos val="l"/>
        <c:majorGridlines/>
        <c:numFmt formatCode="#,##0" sourceLinked="1"/>
        <c:majorTickMark val="out"/>
        <c:minorTickMark val="none"/>
        <c:tickLblPos val="nextTo"/>
        <c:txPr>
          <a:bodyPr/>
          <a:lstStyle/>
          <a:p>
            <a:pPr>
              <a:defRPr>
                <a:solidFill>
                  <a:srgbClr val="FF0000"/>
                </a:solidFill>
              </a:defRPr>
            </a:pPr>
            <a:endParaRPr lang="en-US"/>
          </a:p>
        </c:txPr>
        <c:crossAx val="66284544"/>
        <c:crosses val="autoZero"/>
        <c:crossBetween val="between"/>
        <c:dispUnits>
          <c:builtInUnit val="thousands"/>
          <c:dispUnitsLbl>
            <c:layout>
              <c:manualLayout>
                <c:xMode val="edge"/>
                <c:yMode val="edge"/>
                <c:x val="2.5000000000000008E-2"/>
                <c:y val="0.40383802877334785"/>
              </c:manualLayout>
            </c:layout>
            <c:tx>
              <c:rich>
                <a:bodyPr/>
                <a:lstStyle/>
                <a:p>
                  <a:pPr>
                    <a:defRPr>
                      <a:solidFill>
                        <a:schemeClr val="bg1"/>
                      </a:solidFill>
                    </a:defRPr>
                  </a:pPr>
                  <a:r>
                    <a:rPr lang="bg-BG">
                      <a:solidFill>
                        <a:schemeClr val="bg1"/>
                      </a:solidFill>
                    </a:rPr>
                    <a:t>Млрд.</a:t>
                  </a:r>
                  <a:r>
                    <a:rPr lang="bg-BG" baseline="0">
                      <a:solidFill>
                        <a:schemeClr val="bg1"/>
                      </a:solidFill>
                    </a:rPr>
                    <a:t> лв.</a:t>
                  </a:r>
                  <a:endParaRPr lang="en-US">
                    <a:solidFill>
                      <a:schemeClr val="bg1"/>
                    </a:solidFill>
                  </a:endParaRPr>
                </a:p>
              </c:rich>
            </c:tx>
          </c:dispUnitsLbl>
        </c:dispUnits>
      </c:valAx>
      <c:spPr>
        <a:solidFill>
          <a:schemeClr val="accent1">
            <a:lumMod val="40000"/>
            <a:lumOff val="60000"/>
          </a:schemeClr>
        </a:solidFill>
      </c:spPr>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pieChart>
        <c:varyColors val="1"/>
        <c:ser>
          <c:idx val="1"/>
          <c:order val="0"/>
          <c:explosion val="12"/>
          <c:dPt>
            <c:idx val="0"/>
            <c:bubble3D val="0"/>
            <c:spPr>
              <a:solidFill>
                <a:srgbClr val="FF0000"/>
              </a:solidFill>
            </c:spPr>
            <c:extLst>
              <c:ext xmlns:c16="http://schemas.microsoft.com/office/drawing/2014/chart" uri="{C3380CC4-5D6E-409C-BE32-E72D297353CC}">
                <c16:uniqueId val="{00000001-FC97-49A5-B90A-16F7B648DA88}"/>
              </c:ext>
            </c:extLst>
          </c:dPt>
          <c:dPt>
            <c:idx val="1"/>
            <c:bubble3D val="0"/>
            <c:spPr>
              <a:solidFill>
                <a:schemeClr val="accent6">
                  <a:lumMod val="75000"/>
                </a:schemeClr>
              </a:solidFill>
            </c:spPr>
            <c:extLst>
              <c:ext xmlns:c16="http://schemas.microsoft.com/office/drawing/2014/chart" uri="{C3380CC4-5D6E-409C-BE32-E72D297353CC}">
                <c16:uniqueId val="{00000003-FC97-49A5-B90A-16F7B648DA88}"/>
              </c:ext>
            </c:extLst>
          </c:dPt>
          <c:dPt>
            <c:idx val="2"/>
            <c:bubble3D val="0"/>
            <c:spPr>
              <a:solidFill>
                <a:srgbClr val="FFFF00"/>
              </a:solidFill>
            </c:spPr>
            <c:extLst>
              <c:ext xmlns:c16="http://schemas.microsoft.com/office/drawing/2014/chart" uri="{C3380CC4-5D6E-409C-BE32-E72D297353CC}">
                <c16:uniqueId val="{00000005-FC97-49A5-B90A-16F7B648DA88}"/>
              </c:ext>
            </c:extLst>
          </c:dPt>
          <c:dLbls>
            <c:dLbl>
              <c:idx val="0"/>
              <c:tx>
                <c:rich>
                  <a:bodyPr/>
                  <a:lstStyle/>
                  <a:p>
                    <a:r>
                      <a:rPr lang="bg-BG" b="1"/>
                      <a:t>Потреб. стоки</a:t>
                    </a:r>
                  </a:p>
                </c:rich>
              </c:tx>
              <c:dLblPos val="outEnd"/>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C97-49A5-B90A-16F7B648DA88}"/>
                </c:ext>
              </c:extLst>
            </c:dLbl>
            <c:dLbl>
              <c:idx val="2"/>
              <c:layout>
                <c:manualLayout>
                  <c:x val="0"/>
                  <c:y val="-0.16807963167043771"/>
                </c:manualLayout>
              </c:layout>
              <c:spPr/>
              <c:txPr>
                <a:bodyPr rot="0" vert="horz" anchor="b" anchorCtr="0"/>
                <a:lstStyle/>
                <a:p>
                  <a:pPr>
                    <a:defRPr sz="1050" b="1">
                      <a:solidFill>
                        <a:schemeClr val="accent6">
                          <a:lumMod val="50000"/>
                        </a:schemeClr>
                      </a:solidFill>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C97-49A5-B90A-16F7B648DA88}"/>
                </c:ext>
              </c:extLst>
            </c:dLbl>
            <c:spPr>
              <a:noFill/>
              <a:ln>
                <a:noFill/>
              </a:ln>
              <a:effectLst/>
            </c:spPr>
            <c:txPr>
              <a:bodyPr/>
              <a:lstStyle/>
              <a:p>
                <a:pPr>
                  <a:defRPr sz="1050" b="1">
                    <a:solidFill>
                      <a:schemeClr val="accent6">
                        <a:lumMod val="50000"/>
                      </a:schemeClr>
                    </a:solidFill>
                  </a:defRPr>
                </a:pPr>
                <a:endParaRPr lang="en-US"/>
              </a:p>
            </c:txPr>
            <c:dLblPos val="outEnd"/>
            <c:showLegendKey val="0"/>
            <c:showVal val="0"/>
            <c:showCatName val="1"/>
            <c:showSerName val="0"/>
            <c:showPercent val="0"/>
            <c:showBubbleSize val="0"/>
            <c:separator> </c:separator>
            <c:showLeaderLines val="1"/>
            <c:extLst>
              <c:ext xmlns:c15="http://schemas.microsoft.com/office/drawing/2012/chart" uri="{CE6537A1-D6FC-4f65-9D91-7224C49458BB}"/>
            </c:extLst>
          </c:dLbls>
          <c:cat>
            <c:strRef>
              <c:f>'И-използ'!$I$2:$I$6</c:f>
              <c:strCache>
                <c:ptCount val="5"/>
                <c:pt idx="0">
                  <c:v>Потребителски стоки</c:v>
                </c:pt>
                <c:pt idx="1">
                  <c:v>Суровини и материали</c:v>
                </c:pt>
                <c:pt idx="2">
                  <c:v>Инв. стоки</c:v>
                </c:pt>
                <c:pt idx="3">
                  <c:v>Енергийни ресурси</c:v>
                </c:pt>
                <c:pt idx="4">
                  <c:v>Други</c:v>
                </c:pt>
              </c:strCache>
            </c:strRef>
          </c:cat>
          <c:val>
            <c:numRef>
              <c:f>'И-използ'!$H$2:$H$6</c:f>
              <c:numCache>
                <c:formatCode>General</c:formatCode>
                <c:ptCount val="5"/>
                <c:pt idx="0" formatCode="0.0">
                  <c:v>25.14075438360063</c:v>
                </c:pt>
                <c:pt idx="1">
                  <c:v>39.516418849108312</c:v>
                </c:pt>
                <c:pt idx="2">
                  <c:v>25.824685923064255</c:v>
                </c:pt>
                <c:pt idx="3">
                  <c:v>9.3144962041238113</c:v>
                </c:pt>
                <c:pt idx="4">
                  <c:v>0.20364464010302033</c:v>
                </c:pt>
              </c:numCache>
            </c:numRef>
          </c:val>
          <c:extLst>
            <c:ext xmlns:c16="http://schemas.microsoft.com/office/drawing/2014/chart" uri="{C3380CC4-5D6E-409C-BE32-E72D297353CC}">
              <c16:uniqueId val="{00000006-FC97-49A5-B90A-16F7B648DA88}"/>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pieChart>
        <c:varyColors val="1"/>
        <c:ser>
          <c:idx val="1"/>
          <c:order val="0"/>
          <c:explosion val="10"/>
          <c:dPt>
            <c:idx val="0"/>
            <c:bubble3D val="0"/>
            <c:spPr>
              <a:solidFill>
                <a:srgbClr val="FF0000"/>
              </a:solidFill>
            </c:spPr>
            <c:extLst>
              <c:ext xmlns:c16="http://schemas.microsoft.com/office/drawing/2014/chart" uri="{C3380CC4-5D6E-409C-BE32-E72D297353CC}">
                <c16:uniqueId val="{00000001-2771-47B2-A9F9-1FFE930E6C7A}"/>
              </c:ext>
            </c:extLst>
          </c:dPt>
          <c:dPt>
            <c:idx val="1"/>
            <c:bubble3D val="0"/>
            <c:spPr>
              <a:solidFill>
                <a:schemeClr val="accent6">
                  <a:lumMod val="75000"/>
                </a:schemeClr>
              </a:solidFill>
            </c:spPr>
            <c:extLst>
              <c:ext xmlns:c16="http://schemas.microsoft.com/office/drawing/2014/chart" uri="{C3380CC4-5D6E-409C-BE32-E72D297353CC}">
                <c16:uniqueId val="{00000003-2771-47B2-A9F9-1FFE930E6C7A}"/>
              </c:ext>
            </c:extLst>
          </c:dPt>
          <c:dPt>
            <c:idx val="2"/>
            <c:bubble3D val="0"/>
            <c:spPr>
              <a:solidFill>
                <a:srgbClr val="FFFF00"/>
              </a:solidFill>
            </c:spPr>
            <c:extLst>
              <c:ext xmlns:c16="http://schemas.microsoft.com/office/drawing/2014/chart" uri="{C3380CC4-5D6E-409C-BE32-E72D297353CC}">
                <c16:uniqueId val="{00000005-2771-47B2-A9F9-1FFE930E6C7A}"/>
              </c:ext>
            </c:extLst>
          </c:dPt>
          <c:dLbls>
            <c:dLbl>
              <c:idx val="0"/>
              <c:tx>
                <c:rich>
                  <a:bodyPr/>
                  <a:lstStyle/>
                  <a:p>
                    <a:r>
                      <a:rPr lang="bg-BG"/>
                      <a:t>Потреб. стоки</a:t>
                    </a:r>
                  </a:p>
                </c:rich>
              </c:tx>
              <c:dLblPos val="outEnd"/>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771-47B2-A9F9-1FFE930E6C7A}"/>
                </c:ext>
              </c:extLst>
            </c:dLbl>
            <c:dLbl>
              <c:idx val="2"/>
              <c:spPr/>
              <c:txPr>
                <a:bodyPr rot="0" vert="horz" anchor="b" anchorCtr="0"/>
                <a:lstStyle/>
                <a:p>
                  <a:pPr>
                    <a:defRPr b="1">
                      <a:solidFill>
                        <a:schemeClr val="accent6">
                          <a:lumMod val="50000"/>
                        </a:schemeClr>
                      </a:solidFill>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71-47B2-A9F9-1FFE930E6C7A}"/>
                </c:ext>
              </c:extLst>
            </c:dLbl>
            <c:spPr>
              <a:noFill/>
              <a:ln>
                <a:noFill/>
              </a:ln>
              <a:effectLst/>
            </c:spPr>
            <c:txPr>
              <a:bodyPr/>
              <a:lstStyle/>
              <a:p>
                <a:pPr>
                  <a:defRPr b="1">
                    <a:solidFill>
                      <a:schemeClr val="accent6">
                        <a:lumMod val="50000"/>
                      </a:schemeClr>
                    </a:solidFill>
                  </a:defRPr>
                </a:pPr>
                <a:endParaRPr lang="en-US"/>
              </a:p>
            </c:txPr>
            <c:dLblPos val="outEnd"/>
            <c:showLegendKey val="0"/>
            <c:showVal val="0"/>
            <c:showCatName val="1"/>
            <c:showSerName val="0"/>
            <c:showPercent val="0"/>
            <c:showBubbleSize val="0"/>
            <c:separator> </c:separator>
            <c:showLeaderLines val="1"/>
            <c:extLst>
              <c:ext xmlns:c15="http://schemas.microsoft.com/office/drawing/2012/chart" uri="{CE6537A1-D6FC-4f65-9D91-7224C49458BB}"/>
            </c:extLst>
          </c:dLbls>
          <c:cat>
            <c:strRef>
              <c:f>'В-използ'!$L$2:$L$6</c:f>
              <c:strCache>
                <c:ptCount val="5"/>
                <c:pt idx="0">
                  <c:v>Потребителски стоки</c:v>
                </c:pt>
                <c:pt idx="1">
                  <c:v>Суровини и материали</c:v>
                </c:pt>
                <c:pt idx="2">
                  <c:v>Инв. стоки</c:v>
                </c:pt>
                <c:pt idx="3">
                  <c:v>Енергийни ресурси</c:v>
                </c:pt>
                <c:pt idx="4">
                  <c:v>Други</c:v>
                </c:pt>
              </c:strCache>
            </c:strRef>
          </c:cat>
          <c:val>
            <c:numRef>
              <c:f>'В-използ'!$K$2:$K$6</c:f>
              <c:numCache>
                <c:formatCode>General</c:formatCode>
                <c:ptCount val="5"/>
                <c:pt idx="0">
                  <c:v>21.571784715288043</c:v>
                </c:pt>
                <c:pt idx="1">
                  <c:v>36.795328752901405</c:v>
                </c:pt>
                <c:pt idx="2">
                  <c:v>25.911402366042203</c:v>
                </c:pt>
                <c:pt idx="3">
                  <c:v>15.209326623595617</c:v>
                </c:pt>
                <c:pt idx="4">
                  <c:v>0.51182690463752212</c:v>
                </c:pt>
              </c:numCache>
            </c:numRef>
          </c:val>
          <c:extLst>
            <c:ext xmlns:c16="http://schemas.microsoft.com/office/drawing/2014/chart" uri="{C3380CC4-5D6E-409C-BE32-E72D297353CC}">
              <c16:uniqueId val="{00000006-2771-47B2-A9F9-1FFE930E6C7A}"/>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bg-BG" dirty="0"/>
              <a:t>Превишение (+) / неизпълнение (-) на планираните параметри в Консолидираната фискална програма</a:t>
            </a:r>
          </a:p>
        </c:rich>
      </c:tx>
      <c:overlay val="1"/>
    </c:title>
    <c:autoTitleDeleted val="0"/>
    <c:plotArea>
      <c:layout>
        <c:manualLayout>
          <c:layoutTarget val="inner"/>
          <c:xMode val="edge"/>
          <c:yMode val="edge"/>
          <c:x val="0.10697816281498022"/>
          <c:y val="0.15674035693981211"/>
          <c:w val="0.8767401293748931"/>
          <c:h val="0.74935503381950674"/>
        </c:manualLayout>
      </c:layout>
      <c:lineChart>
        <c:grouping val="standard"/>
        <c:varyColors val="0"/>
        <c:ser>
          <c:idx val="0"/>
          <c:order val="0"/>
          <c:spPr>
            <a:ln w="38100">
              <a:solidFill>
                <a:srgbClr val="624FAC"/>
              </a:solidFill>
              <a:prstDash val="solid"/>
            </a:ln>
          </c:spPr>
          <c:marker>
            <c:symbol val="none"/>
          </c:marker>
          <c:cat>
            <c:numRef>
              <c:f>Data!$N$2:$U$2</c:f>
              <c:numCache>
                <c:formatCode>General</c:formatCode>
                <c:ptCount val="8"/>
                <c:pt idx="0">
                  <c:v>2010</c:v>
                </c:pt>
                <c:pt idx="1">
                  <c:v>2011</c:v>
                </c:pt>
                <c:pt idx="2">
                  <c:v>2012</c:v>
                </c:pt>
                <c:pt idx="3">
                  <c:v>2013</c:v>
                </c:pt>
                <c:pt idx="4">
                  <c:v>2014</c:v>
                </c:pt>
                <c:pt idx="5">
                  <c:v>2015</c:v>
                </c:pt>
                <c:pt idx="6">
                  <c:v>2016</c:v>
                </c:pt>
                <c:pt idx="7">
                  <c:v>2017</c:v>
                </c:pt>
              </c:numCache>
            </c:numRef>
          </c:cat>
          <c:val>
            <c:numRef>
              <c:f>Data!$N$5:$U$5</c:f>
              <c:numCache>
                <c:formatCode>0.0</c:formatCode>
                <c:ptCount val="8"/>
                <c:pt idx="0">
                  <c:v>-2.5109886304846185</c:v>
                </c:pt>
                <c:pt idx="1">
                  <c:v>-3.1665299425758917</c:v>
                </c:pt>
                <c:pt idx="2">
                  <c:v>-4.4607156659861431</c:v>
                </c:pt>
                <c:pt idx="3">
                  <c:v>-4.6325794476185393</c:v>
                </c:pt>
                <c:pt idx="4">
                  <c:v>-1.8861682863767442</c:v>
                </c:pt>
                <c:pt idx="5">
                  <c:v>1.7379055435314967</c:v>
                </c:pt>
                <c:pt idx="6">
                  <c:v>2.8522365307092912</c:v>
                </c:pt>
                <c:pt idx="7">
                  <c:v>-0.35104194742604022</c:v>
                </c:pt>
              </c:numCache>
            </c:numRef>
          </c:val>
          <c:smooth val="0"/>
          <c:extLst>
            <c:ext xmlns:c16="http://schemas.microsoft.com/office/drawing/2014/chart" uri="{C3380CC4-5D6E-409C-BE32-E72D297353CC}">
              <c16:uniqueId val="{00000000-52C0-4C73-8602-D3921A03E1A7}"/>
            </c:ext>
          </c:extLst>
        </c:ser>
        <c:ser>
          <c:idx val="1"/>
          <c:order val="1"/>
          <c:spPr>
            <a:ln w="63500">
              <a:solidFill>
                <a:srgbClr val="FF0000"/>
              </a:solidFill>
            </a:ln>
          </c:spPr>
          <c:marker>
            <c:symbol val="none"/>
          </c:marker>
          <c:cat>
            <c:numRef>
              <c:f>Data!$N$2:$U$2</c:f>
              <c:numCache>
                <c:formatCode>General</c:formatCode>
                <c:ptCount val="8"/>
                <c:pt idx="0">
                  <c:v>2010</c:v>
                </c:pt>
                <c:pt idx="1">
                  <c:v>2011</c:v>
                </c:pt>
                <c:pt idx="2">
                  <c:v>2012</c:v>
                </c:pt>
                <c:pt idx="3">
                  <c:v>2013</c:v>
                </c:pt>
                <c:pt idx="4">
                  <c:v>2014</c:v>
                </c:pt>
                <c:pt idx="5">
                  <c:v>2015</c:v>
                </c:pt>
                <c:pt idx="6">
                  <c:v>2016</c:v>
                </c:pt>
                <c:pt idx="7">
                  <c:v>2017</c:v>
                </c:pt>
              </c:numCache>
            </c:numRef>
          </c:cat>
          <c:val>
            <c:numRef>
              <c:f>Data!$N$19:$U$19</c:f>
              <c:numCache>
                <c:formatCode>0.0</c:formatCode>
                <c:ptCount val="8"/>
                <c:pt idx="0">
                  <c:v>-4.2419166648771238</c:v>
                </c:pt>
                <c:pt idx="1">
                  <c:v>-4.6337610705855354</c:v>
                </c:pt>
                <c:pt idx="2">
                  <c:v>-6.7550587549381191</c:v>
                </c:pt>
                <c:pt idx="3">
                  <c:v>-4.8792614968947561</c:v>
                </c:pt>
                <c:pt idx="4">
                  <c:v>-1.8290637769288338</c:v>
                </c:pt>
                <c:pt idx="5">
                  <c:v>0.46654845511923781</c:v>
                </c:pt>
                <c:pt idx="6">
                  <c:v>-6.6730521028097769</c:v>
                </c:pt>
                <c:pt idx="7">
                  <c:v>-8.6698909180409771</c:v>
                </c:pt>
              </c:numCache>
            </c:numRef>
          </c:val>
          <c:smooth val="0"/>
          <c:extLst>
            <c:ext xmlns:c16="http://schemas.microsoft.com/office/drawing/2014/chart" uri="{C3380CC4-5D6E-409C-BE32-E72D297353CC}">
              <c16:uniqueId val="{00000001-52C0-4C73-8602-D3921A03E1A7}"/>
            </c:ext>
          </c:extLst>
        </c:ser>
        <c:dLbls>
          <c:showLegendKey val="0"/>
          <c:showVal val="0"/>
          <c:showCatName val="0"/>
          <c:showSerName val="0"/>
          <c:showPercent val="0"/>
          <c:showBubbleSize val="0"/>
        </c:dLbls>
        <c:smooth val="0"/>
        <c:axId val="428433072"/>
        <c:axId val="1"/>
      </c:lineChart>
      <c:catAx>
        <c:axId val="428433072"/>
        <c:scaling>
          <c:orientation val="minMax"/>
        </c:scaling>
        <c:delete val="0"/>
        <c:axPos val="b"/>
        <c:majorGridlines>
          <c:spPr>
            <a:ln w="12700">
              <a:solidFill>
                <a:srgbClr val="424242"/>
              </a:solidFill>
              <a:prstDash val="sysDash"/>
            </a:ln>
          </c:spPr>
        </c:majorGridlines>
        <c:numFmt formatCode="General" sourceLinked="1"/>
        <c:majorTickMark val="out"/>
        <c:minorTickMark val="none"/>
        <c:tickLblPos val="low"/>
        <c:txPr>
          <a:bodyPr rot="0" vert="horz"/>
          <a:lstStyle/>
          <a:p>
            <a:pPr>
              <a:defRPr/>
            </a:pPr>
            <a:endParaRPr lang="en-US"/>
          </a:p>
        </c:txPr>
        <c:crossAx val="1"/>
        <c:crosses val="autoZero"/>
        <c:auto val="1"/>
        <c:lblAlgn val="ctr"/>
        <c:lblOffset val="100"/>
        <c:noMultiLvlLbl val="0"/>
      </c:catAx>
      <c:valAx>
        <c:axId val="1"/>
        <c:scaling>
          <c:orientation val="minMax"/>
        </c:scaling>
        <c:delete val="0"/>
        <c:axPos val="l"/>
        <c:title>
          <c:tx>
            <c:rich>
              <a:bodyPr/>
              <a:lstStyle/>
              <a:p>
                <a:pPr>
                  <a:defRPr/>
                </a:pPr>
                <a:r>
                  <a:rPr lang="bg-BG"/>
                  <a:t>Проценти</a:t>
                </a:r>
              </a:p>
            </c:rich>
          </c:tx>
          <c:layout>
            <c:manualLayout>
              <c:xMode val="edge"/>
              <c:yMode val="edge"/>
              <c:x val="7.097229512977545E-3"/>
              <c:y val="0.47854371384653588"/>
            </c:manualLayout>
          </c:layout>
          <c:overlay val="0"/>
        </c:title>
        <c:numFmt formatCode="0" sourceLinked="0"/>
        <c:majorTickMark val="out"/>
        <c:minorTickMark val="none"/>
        <c:tickLblPos val="nextTo"/>
        <c:txPr>
          <a:bodyPr rot="0" vert="horz"/>
          <a:lstStyle/>
          <a:p>
            <a:pPr>
              <a:defRPr/>
            </a:pPr>
            <a:endParaRPr lang="en-US"/>
          </a:p>
        </c:txPr>
        <c:crossAx val="428433072"/>
        <c:crosses val="autoZero"/>
        <c:crossBetween val="between"/>
      </c:valAx>
      <c:spPr>
        <a:solidFill>
          <a:srgbClr val="FFFFFF"/>
        </a:solidFill>
        <a:ln w="12700">
          <a:solidFill>
            <a:srgbClr val="424242"/>
          </a:solidFill>
          <a:prstDash val="solid"/>
        </a:ln>
      </c:spPr>
    </c:plotArea>
    <c:plotVisOnly val="1"/>
    <c:dispBlanksAs val="gap"/>
    <c:showDLblsOverMax val="0"/>
  </c:chart>
  <c:spPr>
    <a:ln>
      <a:noFill/>
    </a:ln>
  </c:spPr>
  <c:txPr>
    <a:bodyPr/>
    <a:lstStyle/>
    <a:p>
      <a:pPr>
        <a:defRPr sz="1100" b="0" i="0" u="none" strike="noStrike" baseline="0">
          <a:solidFill>
            <a:srgbClr val="424242"/>
          </a:solidFill>
          <a:latin typeface="+mn-lt"/>
          <a:ea typeface="Calibri"/>
          <a:cs typeface="Calibri"/>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7371506676158"/>
          <c:y val="0.10779592497452124"/>
          <c:w val="0.83290875264339248"/>
          <c:h val="0.75761104101883536"/>
        </c:manualLayout>
      </c:layout>
      <c:areaChart>
        <c:grouping val="standard"/>
        <c:varyColors val="0"/>
        <c:ser>
          <c:idx val="0"/>
          <c:order val="0"/>
          <c:tx>
            <c:strRef>
              <c:f>'Rev-Exp EC'!$AJ$29</c:f>
              <c:strCache>
                <c:ptCount val="1"/>
                <c:pt idx="0">
                  <c:v>Прих. и пом. нето(12 м., BGN)</c:v>
                </c:pt>
              </c:strCache>
            </c:strRef>
          </c:tx>
          <c:spPr>
            <a:solidFill>
              <a:schemeClr val="accent1"/>
            </a:solidFill>
            <a:ln>
              <a:noFill/>
            </a:ln>
            <a:effectLst/>
          </c:spPr>
          <c:cat>
            <c:numRef>
              <c:f>'Rev-Exp EC'!$AK$28:$DQ$28</c:f>
              <c:numCache>
                <c:formatCode>mm\-yy</c:formatCode>
                <c:ptCount val="85"/>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pt idx="50">
                  <c:v>42036</c:v>
                </c:pt>
                <c:pt idx="51">
                  <c:v>42064</c:v>
                </c:pt>
                <c:pt idx="52">
                  <c:v>42095</c:v>
                </c:pt>
                <c:pt idx="53">
                  <c:v>42125</c:v>
                </c:pt>
                <c:pt idx="54">
                  <c:v>42156</c:v>
                </c:pt>
                <c:pt idx="55">
                  <c:v>42186</c:v>
                </c:pt>
                <c:pt idx="56">
                  <c:v>42217</c:v>
                </c:pt>
                <c:pt idx="57">
                  <c:v>42248</c:v>
                </c:pt>
                <c:pt idx="58">
                  <c:v>42278</c:v>
                </c:pt>
                <c:pt idx="59">
                  <c:v>42309</c:v>
                </c:pt>
                <c:pt idx="60">
                  <c:v>42339</c:v>
                </c:pt>
                <c:pt idx="61">
                  <c:v>42370</c:v>
                </c:pt>
                <c:pt idx="62">
                  <c:v>42401</c:v>
                </c:pt>
                <c:pt idx="63">
                  <c:v>42430</c:v>
                </c:pt>
                <c:pt idx="64">
                  <c:v>42461</c:v>
                </c:pt>
                <c:pt idx="65">
                  <c:v>42491</c:v>
                </c:pt>
                <c:pt idx="66">
                  <c:v>42522</c:v>
                </c:pt>
                <c:pt idx="67">
                  <c:v>42552</c:v>
                </c:pt>
                <c:pt idx="68">
                  <c:v>42583</c:v>
                </c:pt>
                <c:pt idx="69">
                  <c:v>42614</c:v>
                </c:pt>
                <c:pt idx="70">
                  <c:v>42644</c:v>
                </c:pt>
                <c:pt idx="71">
                  <c:v>42675</c:v>
                </c:pt>
                <c:pt idx="72">
                  <c:v>42705</c:v>
                </c:pt>
                <c:pt idx="73">
                  <c:v>42736</c:v>
                </c:pt>
                <c:pt idx="74">
                  <c:v>42767</c:v>
                </c:pt>
                <c:pt idx="75">
                  <c:v>42795</c:v>
                </c:pt>
                <c:pt idx="76">
                  <c:v>42826</c:v>
                </c:pt>
                <c:pt idx="77">
                  <c:v>42856</c:v>
                </c:pt>
                <c:pt idx="78">
                  <c:v>42887</c:v>
                </c:pt>
                <c:pt idx="79">
                  <c:v>42917</c:v>
                </c:pt>
                <c:pt idx="80">
                  <c:v>42948</c:v>
                </c:pt>
                <c:pt idx="81">
                  <c:v>42979</c:v>
                </c:pt>
                <c:pt idx="82">
                  <c:v>43009</c:v>
                </c:pt>
                <c:pt idx="83">
                  <c:v>43040</c:v>
                </c:pt>
                <c:pt idx="84">
                  <c:v>43070</c:v>
                </c:pt>
              </c:numCache>
            </c:numRef>
          </c:cat>
          <c:val>
            <c:numRef>
              <c:f>'Rev-Exp EC'!$AK$29:$DQ$29</c:f>
            </c:numRef>
          </c:val>
          <c:extLst>
            <c:ext xmlns:c16="http://schemas.microsoft.com/office/drawing/2014/chart" uri="{C3380CC4-5D6E-409C-BE32-E72D297353CC}">
              <c16:uniqueId val="{00000000-CABD-410D-B037-DE296B45CD5D}"/>
            </c:ext>
          </c:extLst>
        </c:ser>
        <c:ser>
          <c:idx val="1"/>
          <c:order val="1"/>
          <c:tx>
            <c:strRef>
              <c:f>'Rev-Exp EC'!$AJ$30</c:f>
              <c:strCache>
                <c:ptCount val="1"/>
                <c:pt idx="0">
                  <c:v>Прих. и пом. нето(12 м., EUR)</c:v>
                </c:pt>
              </c:strCache>
            </c:strRef>
          </c:tx>
          <c:spPr>
            <a:solidFill>
              <a:srgbClr val="60B5CC"/>
            </a:solidFill>
            <a:ln>
              <a:solidFill>
                <a:schemeClr val="tx2">
                  <a:lumMod val="75000"/>
                </a:schemeClr>
              </a:solidFill>
            </a:ln>
            <a:effectLst/>
          </c:spPr>
          <c:cat>
            <c:numRef>
              <c:f>'Rev-Exp EC'!$AK$28:$DQ$28</c:f>
              <c:numCache>
                <c:formatCode>mm\-yy</c:formatCode>
                <c:ptCount val="85"/>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pt idx="50">
                  <c:v>42036</c:v>
                </c:pt>
                <c:pt idx="51">
                  <c:v>42064</c:v>
                </c:pt>
                <c:pt idx="52">
                  <c:v>42095</c:v>
                </c:pt>
                <c:pt idx="53">
                  <c:v>42125</c:v>
                </c:pt>
                <c:pt idx="54">
                  <c:v>42156</c:v>
                </c:pt>
                <c:pt idx="55">
                  <c:v>42186</c:v>
                </c:pt>
                <c:pt idx="56">
                  <c:v>42217</c:v>
                </c:pt>
                <c:pt idx="57">
                  <c:v>42248</c:v>
                </c:pt>
                <c:pt idx="58">
                  <c:v>42278</c:v>
                </c:pt>
                <c:pt idx="59">
                  <c:v>42309</c:v>
                </c:pt>
                <c:pt idx="60">
                  <c:v>42339</c:v>
                </c:pt>
                <c:pt idx="61">
                  <c:v>42370</c:v>
                </c:pt>
                <c:pt idx="62">
                  <c:v>42401</c:v>
                </c:pt>
                <c:pt idx="63">
                  <c:v>42430</c:v>
                </c:pt>
                <c:pt idx="64">
                  <c:v>42461</c:v>
                </c:pt>
                <c:pt idx="65">
                  <c:v>42491</c:v>
                </c:pt>
                <c:pt idx="66">
                  <c:v>42522</c:v>
                </c:pt>
                <c:pt idx="67">
                  <c:v>42552</c:v>
                </c:pt>
                <c:pt idx="68">
                  <c:v>42583</c:v>
                </c:pt>
                <c:pt idx="69">
                  <c:v>42614</c:v>
                </c:pt>
                <c:pt idx="70">
                  <c:v>42644</c:v>
                </c:pt>
                <c:pt idx="71">
                  <c:v>42675</c:v>
                </c:pt>
                <c:pt idx="72">
                  <c:v>42705</c:v>
                </c:pt>
                <c:pt idx="73">
                  <c:v>42736</c:v>
                </c:pt>
                <c:pt idx="74">
                  <c:v>42767</c:v>
                </c:pt>
                <c:pt idx="75">
                  <c:v>42795</c:v>
                </c:pt>
                <c:pt idx="76">
                  <c:v>42826</c:v>
                </c:pt>
                <c:pt idx="77">
                  <c:v>42856</c:v>
                </c:pt>
                <c:pt idx="78">
                  <c:v>42887</c:v>
                </c:pt>
                <c:pt idx="79">
                  <c:v>42917</c:v>
                </c:pt>
                <c:pt idx="80">
                  <c:v>42948</c:v>
                </c:pt>
                <c:pt idx="81">
                  <c:v>42979</c:v>
                </c:pt>
                <c:pt idx="82">
                  <c:v>43009</c:v>
                </c:pt>
                <c:pt idx="83">
                  <c:v>43040</c:v>
                </c:pt>
                <c:pt idx="84">
                  <c:v>43070</c:v>
                </c:pt>
              </c:numCache>
            </c:numRef>
          </c:cat>
          <c:val>
            <c:numRef>
              <c:f>'Rev-Exp EC'!$AK$30:$DQ$30</c:f>
              <c:numCache>
                <c:formatCode>0</c:formatCode>
                <c:ptCount val="85"/>
                <c:pt idx="0">
                  <c:v>429.87376919261845</c:v>
                </c:pt>
                <c:pt idx="1">
                  <c:v>438.68274798934408</c:v>
                </c:pt>
                <c:pt idx="2">
                  <c:v>453.25330882540851</c:v>
                </c:pt>
                <c:pt idx="3">
                  <c:v>386.68814518644211</c:v>
                </c:pt>
                <c:pt idx="4">
                  <c:v>389.75575484576819</c:v>
                </c:pt>
                <c:pt idx="5">
                  <c:v>341.65974650148496</c:v>
                </c:pt>
                <c:pt idx="6">
                  <c:v>357.41741869180771</c:v>
                </c:pt>
                <c:pt idx="7">
                  <c:v>157.7186386342363</c:v>
                </c:pt>
                <c:pt idx="8">
                  <c:v>239.44929365026547</c:v>
                </c:pt>
                <c:pt idx="9">
                  <c:v>185.09955261960394</c:v>
                </c:pt>
                <c:pt idx="10">
                  <c:v>182.82306437676081</c:v>
                </c:pt>
                <c:pt idx="11">
                  <c:v>200.20459549142848</c:v>
                </c:pt>
                <c:pt idx="12">
                  <c:v>285.06961238962487</c:v>
                </c:pt>
                <c:pt idx="13">
                  <c:v>288.18903278914837</c:v>
                </c:pt>
                <c:pt idx="14">
                  <c:v>245.94192235521496</c:v>
                </c:pt>
                <c:pt idx="15">
                  <c:v>267.70812800703499</c:v>
                </c:pt>
                <c:pt idx="16">
                  <c:v>282.11673509456364</c:v>
                </c:pt>
                <c:pt idx="17">
                  <c:v>360.27969455423022</c:v>
                </c:pt>
                <c:pt idx="18">
                  <c:v>369.86621383249053</c:v>
                </c:pt>
                <c:pt idx="19">
                  <c:v>459.98501710271353</c:v>
                </c:pt>
                <c:pt idx="20">
                  <c:v>427.41799440646673</c:v>
                </c:pt>
                <c:pt idx="21">
                  <c:v>437.61431975171655</c:v>
                </c:pt>
                <c:pt idx="22">
                  <c:v>469.73214594315465</c:v>
                </c:pt>
                <c:pt idx="23">
                  <c:v>603.20523767403108</c:v>
                </c:pt>
                <c:pt idx="24">
                  <c:v>720.15186544842857</c:v>
                </c:pt>
                <c:pt idx="25">
                  <c:v>708.20014418431037</c:v>
                </c:pt>
                <c:pt idx="26">
                  <c:v>703.40341849751758</c:v>
                </c:pt>
                <c:pt idx="27">
                  <c:v>698.80143519631065</c:v>
                </c:pt>
                <c:pt idx="28">
                  <c:v>852.55689553795582</c:v>
                </c:pt>
                <c:pt idx="29">
                  <c:v>862.86579764089959</c:v>
                </c:pt>
                <c:pt idx="30">
                  <c:v>904.80543861174033</c:v>
                </c:pt>
                <c:pt idx="31">
                  <c:v>878.36793484096256</c:v>
                </c:pt>
                <c:pt idx="32">
                  <c:v>975.18501403496225</c:v>
                </c:pt>
                <c:pt idx="33">
                  <c:v>1029.0248973581549</c:v>
                </c:pt>
                <c:pt idx="34">
                  <c:v>1105.550516660446</c:v>
                </c:pt>
                <c:pt idx="35">
                  <c:v>1047.3553095105403</c:v>
                </c:pt>
                <c:pt idx="36">
                  <c:v>791.93033699247894</c:v>
                </c:pt>
                <c:pt idx="37">
                  <c:v>802.5755561577439</c:v>
                </c:pt>
                <c:pt idx="38">
                  <c:v>978.99729833369986</c:v>
                </c:pt>
                <c:pt idx="39">
                  <c:v>967.83153341548086</c:v>
                </c:pt>
                <c:pt idx="40">
                  <c:v>805.46781519866261</c:v>
                </c:pt>
                <c:pt idx="41">
                  <c:v>740.92099466722584</c:v>
                </c:pt>
                <c:pt idx="42">
                  <c:v>833.60889494485718</c:v>
                </c:pt>
                <c:pt idx="43">
                  <c:v>851.4426437880594</c:v>
                </c:pt>
                <c:pt idx="44">
                  <c:v>837.61428089353365</c:v>
                </c:pt>
                <c:pt idx="45">
                  <c:v>776.0081259618679</c:v>
                </c:pt>
                <c:pt idx="46">
                  <c:v>719.68270452953493</c:v>
                </c:pt>
                <c:pt idx="47">
                  <c:v>868.50774862845958</c:v>
                </c:pt>
                <c:pt idx="48">
                  <c:v>932.10857947776651</c:v>
                </c:pt>
                <c:pt idx="49">
                  <c:v>945.27210953917279</c:v>
                </c:pt>
                <c:pt idx="50">
                  <c:v>879.21165080809681</c:v>
                </c:pt>
                <c:pt idx="51">
                  <c:v>1087.5223761778889</c:v>
                </c:pt>
                <c:pt idx="52">
                  <c:v>1425.7206597710435</c:v>
                </c:pt>
                <c:pt idx="53">
                  <c:v>1474.7391102498684</c:v>
                </c:pt>
                <c:pt idx="54">
                  <c:v>1390.8716319925559</c:v>
                </c:pt>
                <c:pt idx="55">
                  <c:v>1402.5279886288688</c:v>
                </c:pt>
                <c:pt idx="56">
                  <c:v>1341.5539326015041</c:v>
                </c:pt>
                <c:pt idx="57">
                  <c:v>1487.9666607015949</c:v>
                </c:pt>
                <c:pt idx="58">
                  <c:v>1455.3910651743763</c:v>
                </c:pt>
                <c:pt idx="59">
                  <c:v>1223.32540967262</c:v>
                </c:pt>
                <c:pt idx="60">
                  <c:v>1333.9144680263623</c:v>
                </c:pt>
                <c:pt idx="61">
                  <c:v>1455.5372603958424</c:v>
                </c:pt>
                <c:pt idx="62">
                  <c:v>1488.9246463138413</c:v>
                </c:pt>
                <c:pt idx="63">
                  <c:v>1624.2990863214084</c:v>
                </c:pt>
                <c:pt idx="64">
                  <c:v>1278.4085661841775</c:v>
                </c:pt>
                <c:pt idx="65">
                  <c:v>1254.9819294110432</c:v>
                </c:pt>
                <c:pt idx="66">
                  <c:v>1346.5032252291871</c:v>
                </c:pt>
                <c:pt idx="67">
                  <c:v>1323.4038014551368</c:v>
                </c:pt>
                <c:pt idx="68">
                  <c:v>1263.8494818056784</c:v>
                </c:pt>
                <c:pt idx="69">
                  <c:v>1114.0960635638069</c:v>
                </c:pt>
                <c:pt idx="70">
                  <c:v>1157.8820035483654</c:v>
                </c:pt>
                <c:pt idx="71">
                  <c:v>1243.5418850309077</c:v>
                </c:pt>
                <c:pt idx="72">
                  <c:v>989.8099676352241</c:v>
                </c:pt>
                <c:pt idx="73">
                  <c:v>883.93212702535493</c:v>
                </c:pt>
                <c:pt idx="74">
                  <c:v>842.97627298896145</c:v>
                </c:pt>
                <c:pt idx="75">
                  <c:v>493.95466068114303</c:v>
                </c:pt>
                <c:pt idx="76">
                  <c:v>502.33997944606648</c:v>
                </c:pt>
                <c:pt idx="77">
                  <c:v>429.47854159103798</c:v>
                </c:pt>
                <c:pt idx="78">
                  <c:v>259.23290009867952</c:v>
                </c:pt>
                <c:pt idx="79">
                  <c:v>233.98934979011477</c:v>
                </c:pt>
                <c:pt idx="80">
                  <c:v>294.93411799594048</c:v>
                </c:pt>
                <c:pt idx="81">
                  <c:v>270.96364152303596</c:v>
                </c:pt>
                <c:pt idx="82">
                  <c:v>234.72693485630151</c:v>
                </c:pt>
                <c:pt idx="83">
                  <c:v>126.95903682835439</c:v>
                </c:pt>
                <c:pt idx="84">
                  <c:v>246.35401185174572</c:v>
                </c:pt>
              </c:numCache>
            </c:numRef>
          </c:val>
          <c:extLst>
            <c:ext xmlns:c16="http://schemas.microsoft.com/office/drawing/2014/chart" uri="{C3380CC4-5D6E-409C-BE32-E72D297353CC}">
              <c16:uniqueId val="{00000001-CABD-410D-B037-DE296B45CD5D}"/>
            </c:ext>
          </c:extLst>
        </c:ser>
        <c:dLbls>
          <c:showLegendKey val="0"/>
          <c:showVal val="0"/>
          <c:showCatName val="0"/>
          <c:showSerName val="0"/>
          <c:showPercent val="0"/>
          <c:showBubbleSize val="0"/>
        </c:dLbls>
        <c:axId val="434646232"/>
        <c:axId val="1"/>
      </c:areaChart>
      <c:dateAx>
        <c:axId val="434646232"/>
        <c:scaling>
          <c:orientation val="minMax"/>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Offset val="100"/>
        <c:baseTimeUnit val="months"/>
        <c:majorUnit val="6"/>
        <c:majorTimeUnit val="months"/>
      </c:dateAx>
      <c:valAx>
        <c:axId val="1"/>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434646232"/>
        <c:crosses val="autoZero"/>
        <c:crossBetween val="midCat"/>
        <c:majorUnit val="500"/>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931171480725865E-2"/>
          <c:y val="6.5964058051290297E-2"/>
          <c:w val="0.87352223195238221"/>
          <c:h val="0.56894838862910246"/>
        </c:manualLayout>
      </c:layout>
      <c:barChart>
        <c:barDir val="col"/>
        <c:grouping val="clustered"/>
        <c:varyColors val="0"/>
        <c:ser>
          <c:idx val="0"/>
          <c:order val="0"/>
          <c:tx>
            <c:strRef>
              <c:f>Sheet1!$C$7</c:f>
              <c:strCache>
                <c:ptCount val="1"/>
                <c:pt idx="0">
                  <c:v>НФП (млрд. лв.)</c:v>
                </c:pt>
              </c:strCache>
            </c:strRef>
          </c:tx>
          <c:spPr>
            <a:gradFill rotWithShape="1">
              <a:gsLst>
                <a:gs pos="0">
                  <a:srgbClr val="6BB76D">
                    <a:shade val="51000"/>
                    <a:satMod val="130000"/>
                  </a:srgbClr>
                </a:gs>
                <a:gs pos="80000">
                  <a:srgbClr val="6BB76D">
                    <a:shade val="93000"/>
                    <a:satMod val="130000"/>
                  </a:srgbClr>
                </a:gs>
                <a:gs pos="100000">
                  <a:srgbClr val="6BB76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Sheet1!$B$8:$B$18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Sheet1!$C$8:$C$18</c:f>
              <c:numCache>
                <c:formatCode>#\ ##0.0</c:formatCode>
                <c:ptCount val="11"/>
                <c:pt idx="0">
                  <c:v>13.758679000000001</c:v>
                </c:pt>
                <c:pt idx="1">
                  <c:v>12.953150000000001</c:v>
                </c:pt>
                <c:pt idx="2">
                  <c:v>10.097152999999999</c:v>
                </c:pt>
                <c:pt idx="3">
                  <c:v>9.1920730000000006</c:v>
                </c:pt>
                <c:pt idx="4">
                  <c:v>14.23536</c:v>
                </c:pt>
                <c:pt idx="5">
                  <c:v>14.686906</c:v>
                </c:pt>
                <c:pt idx="6">
                  <c:v>13.945997999999999</c:v>
                </c:pt>
                <c:pt idx="7">
                  <c:v>14.227857999999999</c:v>
                </c:pt>
                <c:pt idx="8">
                  <c:v>13.336017</c:v>
                </c:pt>
                <c:pt idx="9">
                  <c:v>15.018908999999999</c:v>
                </c:pt>
                <c:pt idx="10" formatCode="#\ ##0.000">
                  <c:v>12.355024000000002</c:v>
                </c:pt>
              </c:numCache>
            </c:numRef>
          </c:val>
          <c:extLst>
            <c:ext xmlns:c16="http://schemas.microsoft.com/office/drawing/2014/chart" uri="{C3380CC4-5D6E-409C-BE32-E72D297353CC}">
              <c16:uniqueId val="{00000000-5EA9-415A-BA9D-56DAAAFCF19B}"/>
            </c:ext>
          </c:extLst>
        </c:ser>
        <c:ser>
          <c:idx val="1"/>
          <c:order val="1"/>
          <c:tx>
            <c:strRef>
              <c:f>Sheet1!$D$7</c:f>
              <c:strCache>
                <c:ptCount val="1"/>
                <c:pt idx="0">
                  <c:v>Домакинства (млрд. лв.)</c:v>
                </c:pt>
              </c:strCache>
            </c:strRef>
          </c:tx>
          <c:spPr>
            <a:gradFill rotWithShape="1">
              <a:gsLst>
                <a:gs pos="0">
                  <a:srgbClr val="E88651">
                    <a:shade val="51000"/>
                    <a:satMod val="130000"/>
                  </a:srgbClr>
                </a:gs>
                <a:gs pos="80000">
                  <a:srgbClr val="E88651">
                    <a:shade val="93000"/>
                    <a:satMod val="130000"/>
                  </a:srgbClr>
                </a:gs>
                <a:gs pos="100000">
                  <a:srgbClr val="E8865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Sheet1!$B$8:$B$18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Sheet1!$D$8:$D$18</c:f>
              <c:numCache>
                <c:formatCode>#\ ##0.0</c:formatCode>
                <c:ptCount val="11"/>
                <c:pt idx="0">
                  <c:v>8.0050259999999991</c:v>
                </c:pt>
                <c:pt idx="1">
                  <c:v>8.2178660000000008</c:v>
                </c:pt>
                <c:pt idx="2">
                  <c:v>2.856112</c:v>
                </c:pt>
                <c:pt idx="3">
                  <c:v>3.0907010000000001</c:v>
                </c:pt>
                <c:pt idx="4">
                  <c:v>3.4399359999999999</c:v>
                </c:pt>
                <c:pt idx="5">
                  <c:v>3.5292219999999999</c:v>
                </c:pt>
                <c:pt idx="6">
                  <c:v>3.8398129999999999</c:v>
                </c:pt>
                <c:pt idx="7">
                  <c:v>3.9130780000000001</c:v>
                </c:pt>
                <c:pt idx="8">
                  <c:v>4.8077389999999998</c:v>
                </c:pt>
                <c:pt idx="9">
                  <c:v>5.6048520000000002</c:v>
                </c:pt>
                <c:pt idx="10" formatCode="#\ ##0.000">
                  <c:v>7.2519450000000001</c:v>
                </c:pt>
              </c:numCache>
            </c:numRef>
          </c:val>
          <c:extLst>
            <c:ext xmlns:c16="http://schemas.microsoft.com/office/drawing/2014/chart" uri="{C3380CC4-5D6E-409C-BE32-E72D297353CC}">
              <c16:uniqueId val="{00000001-5EA9-415A-BA9D-56DAAAFCF19B}"/>
            </c:ext>
          </c:extLst>
        </c:ser>
        <c:dLbls>
          <c:showLegendKey val="0"/>
          <c:showVal val="0"/>
          <c:showCatName val="0"/>
          <c:showSerName val="0"/>
          <c:showPercent val="0"/>
          <c:showBubbleSize val="0"/>
        </c:dLbls>
        <c:gapWidth val="150"/>
        <c:axId val="96989184"/>
        <c:axId val="96990720"/>
      </c:barChart>
      <c:lineChart>
        <c:grouping val="standard"/>
        <c:varyColors val="0"/>
        <c:ser>
          <c:idx val="2"/>
          <c:order val="2"/>
          <c:tx>
            <c:strRef>
              <c:f>Sheet1!$E$7</c:f>
              <c:strCache>
                <c:ptCount val="1"/>
                <c:pt idx="0">
                  <c:v>Общо (млрд. лв.)</c:v>
                </c:pt>
              </c:strCache>
            </c:strRef>
          </c:tx>
          <c:spPr>
            <a:ln>
              <a:noFill/>
            </a:ln>
            <a:effectLst>
              <a:outerShdw blurRad="50800" dist="38100" dir="2700000" algn="tl" rotWithShape="0">
                <a:prstClr val="black">
                  <a:alpha val="40000"/>
                </a:prstClr>
              </a:outerShdw>
            </a:effectLst>
          </c:spPr>
          <c:marker>
            <c:spPr>
              <a:gradFill rotWithShape="1">
                <a:gsLst>
                  <a:gs pos="0">
                    <a:srgbClr val="F0AD00">
                      <a:shade val="51000"/>
                      <a:satMod val="130000"/>
                    </a:srgbClr>
                  </a:gs>
                  <a:gs pos="80000">
                    <a:srgbClr val="F0AD00">
                      <a:shade val="93000"/>
                      <a:satMod val="130000"/>
                    </a:srgbClr>
                  </a:gs>
                  <a:gs pos="100000">
                    <a:srgbClr val="F0AD00">
                      <a:shade val="94000"/>
                      <a:satMod val="135000"/>
                    </a:srgbClr>
                  </a:gs>
                </a:gsLst>
                <a:lin ang="16200000" scaled="0"/>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c:spPr>
          </c:marker>
          <c:cat>
            <c:strRef>
              <c:f>Sheet1!$B$8:$B$18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Sheet1!$E$8:$E$18</c:f>
              <c:numCache>
                <c:formatCode>#\ ##0.0</c:formatCode>
                <c:ptCount val="11"/>
                <c:pt idx="0">
                  <c:v>22.560980999999998</c:v>
                </c:pt>
                <c:pt idx="1">
                  <c:v>21.946634</c:v>
                </c:pt>
                <c:pt idx="2">
                  <c:v>13.320697999999998</c:v>
                </c:pt>
                <c:pt idx="3">
                  <c:v>12.58128</c:v>
                </c:pt>
                <c:pt idx="4">
                  <c:v>18.046354000000004</c:v>
                </c:pt>
                <c:pt idx="5">
                  <c:v>18.512921000000002</c:v>
                </c:pt>
                <c:pt idx="6">
                  <c:v>18.08568</c:v>
                </c:pt>
                <c:pt idx="7">
                  <c:v>18.430799</c:v>
                </c:pt>
                <c:pt idx="8">
                  <c:v>18.489447999999999</c:v>
                </c:pt>
                <c:pt idx="9">
                  <c:v>21.323366999999998</c:v>
                </c:pt>
                <c:pt idx="10">
                  <c:v>20.760745999999997</c:v>
                </c:pt>
              </c:numCache>
            </c:numRef>
          </c:val>
          <c:smooth val="0"/>
          <c:extLst>
            <c:ext xmlns:c16="http://schemas.microsoft.com/office/drawing/2014/chart" uri="{C3380CC4-5D6E-409C-BE32-E72D297353CC}">
              <c16:uniqueId val="{00000002-5EA9-415A-BA9D-56DAAAFCF19B}"/>
            </c:ext>
          </c:extLst>
        </c:ser>
        <c:dLbls>
          <c:showLegendKey val="0"/>
          <c:showVal val="0"/>
          <c:showCatName val="0"/>
          <c:showSerName val="0"/>
          <c:showPercent val="0"/>
          <c:showBubbleSize val="0"/>
        </c:dLbls>
        <c:marker val="1"/>
        <c:smooth val="0"/>
        <c:axId val="96989184"/>
        <c:axId val="96990720"/>
      </c:lineChart>
      <c:lineChart>
        <c:grouping val="standard"/>
        <c:varyColors val="0"/>
        <c:ser>
          <c:idx val="3"/>
          <c:order val="3"/>
          <c:tx>
            <c:strRef>
              <c:f>Sheet1!$F$7</c:f>
              <c:strCache>
                <c:ptCount val="1"/>
                <c:pt idx="0">
                  <c:v>дял дългосрочни в кредитите за НФП (%, д.с.)</c:v>
                </c:pt>
              </c:strCache>
            </c:strRef>
          </c:tx>
          <c:spPr>
            <a:ln w="22225">
              <a:solidFill>
                <a:schemeClr val="tx2">
                  <a:lumMod val="75000"/>
                </a:schemeClr>
              </a:solidFill>
              <a:prstDash val="sysDot"/>
            </a:ln>
            <a:effectLst>
              <a:outerShdw blurRad="50800" dist="38100" dir="2700000" algn="tl" rotWithShape="0">
                <a:prstClr val="black">
                  <a:alpha val="40000"/>
                </a:prstClr>
              </a:outerShdw>
            </a:effectLst>
          </c:spPr>
          <c:marker>
            <c:symbol val="none"/>
          </c:marker>
          <c:cat>
            <c:strRef>
              <c:f>Sheet1!$B$8:$B$18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Sheet1!$F$8:$F$18</c:f>
              <c:numCache>
                <c:formatCode>0.0</c:formatCode>
                <c:ptCount val="11"/>
                <c:pt idx="0">
                  <c:v>38.894097318499831</c:v>
                </c:pt>
                <c:pt idx="1">
                  <c:v>35.839174254910965</c:v>
                </c:pt>
                <c:pt idx="2">
                  <c:v>34.692838664522569</c:v>
                </c:pt>
                <c:pt idx="3">
                  <c:v>34.681806813327093</c:v>
                </c:pt>
                <c:pt idx="4">
                  <c:v>39.010815321846437</c:v>
                </c:pt>
                <c:pt idx="5">
                  <c:v>41.430489171783357</c:v>
                </c:pt>
                <c:pt idx="6">
                  <c:v>49.248895632998078</c:v>
                </c:pt>
                <c:pt idx="7">
                  <c:v>48.221200970659112</c:v>
                </c:pt>
                <c:pt idx="8">
                  <c:v>54.188203269386968</c:v>
                </c:pt>
                <c:pt idx="9">
                  <c:v>54.655381426174166</c:v>
                </c:pt>
                <c:pt idx="10">
                  <c:v>49.649430061811273</c:v>
                </c:pt>
              </c:numCache>
            </c:numRef>
          </c:val>
          <c:smooth val="1"/>
          <c:extLst>
            <c:ext xmlns:c16="http://schemas.microsoft.com/office/drawing/2014/chart" uri="{C3380CC4-5D6E-409C-BE32-E72D297353CC}">
              <c16:uniqueId val="{00000003-5EA9-415A-BA9D-56DAAAFCF19B}"/>
            </c:ext>
          </c:extLst>
        </c:ser>
        <c:ser>
          <c:idx val="4"/>
          <c:order val="4"/>
          <c:tx>
            <c:strRef>
              <c:f>Sheet1!$G$7</c:f>
              <c:strCache>
                <c:ptCount val="1"/>
                <c:pt idx="0">
                  <c:v>дял дългосрочни в кредитите за домакинства (%, д.с.)</c:v>
                </c:pt>
              </c:strCache>
            </c:strRef>
          </c:tx>
          <c:spPr>
            <a:ln w="22225">
              <a:solidFill>
                <a:schemeClr val="accent2">
                  <a:lumMod val="75000"/>
                </a:schemeClr>
              </a:solidFill>
              <a:prstDash val="dash"/>
            </a:ln>
            <a:effectLst>
              <a:outerShdw blurRad="50800" dist="38100" dir="2700000" algn="tl" rotWithShape="0">
                <a:prstClr val="black">
                  <a:alpha val="40000"/>
                </a:prstClr>
              </a:outerShdw>
            </a:effectLst>
          </c:spPr>
          <c:marker>
            <c:symbol val="none"/>
          </c:marker>
          <c:cat>
            <c:strRef>
              <c:f>Sheet1!$B$8:$B$18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Sheet1!$G$8:$G$18</c:f>
              <c:numCache>
                <c:formatCode>0.0</c:formatCode>
                <c:ptCount val="11"/>
                <c:pt idx="0">
                  <c:v>81.255601168565875</c:v>
                </c:pt>
                <c:pt idx="1">
                  <c:v>82.639495460256938</c:v>
                </c:pt>
                <c:pt idx="2">
                  <c:v>76.341894155411282</c:v>
                </c:pt>
                <c:pt idx="3">
                  <c:v>78.474980271465924</c:v>
                </c:pt>
                <c:pt idx="4">
                  <c:v>77.408678533554124</c:v>
                </c:pt>
                <c:pt idx="5">
                  <c:v>74.445756033482752</c:v>
                </c:pt>
                <c:pt idx="6">
                  <c:v>73.536992556668764</c:v>
                </c:pt>
                <c:pt idx="7">
                  <c:v>72.922032221182405</c:v>
                </c:pt>
                <c:pt idx="8">
                  <c:v>74.240906172319242</c:v>
                </c:pt>
                <c:pt idx="9">
                  <c:v>74.109699952826588</c:v>
                </c:pt>
                <c:pt idx="10">
                  <c:v>75.318979942622292</c:v>
                </c:pt>
              </c:numCache>
            </c:numRef>
          </c:val>
          <c:smooth val="1"/>
          <c:extLst>
            <c:ext xmlns:c16="http://schemas.microsoft.com/office/drawing/2014/chart" uri="{C3380CC4-5D6E-409C-BE32-E72D297353CC}">
              <c16:uniqueId val="{00000004-5EA9-415A-BA9D-56DAAAFCF19B}"/>
            </c:ext>
          </c:extLst>
        </c:ser>
        <c:dLbls>
          <c:showLegendKey val="0"/>
          <c:showVal val="0"/>
          <c:showCatName val="0"/>
          <c:showSerName val="0"/>
          <c:showPercent val="0"/>
          <c:showBubbleSize val="0"/>
        </c:dLbls>
        <c:marker val="1"/>
        <c:smooth val="0"/>
        <c:axId val="96674560"/>
        <c:axId val="96992256"/>
      </c:lineChart>
      <c:catAx>
        <c:axId val="96989184"/>
        <c:scaling>
          <c:orientation val="minMax"/>
        </c:scaling>
        <c:delete val="0"/>
        <c:axPos val="b"/>
        <c:numFmt formatCode="General" sourceLinked="0"/>
        <c:majorTickMark val="out"/>
        <c:minorTickMark val="none"/>
        <c:tickLblPos val="nextTo"/>
        <c:txPr>
          <a:bodyPr/>
          <a:lstStyle/>
          <a:p>
            <a:pPr>
              <a:defRPr sz="900"/>
            </a:pPr>
            <a:endParaRPr lang="en-US"/>
          </a:p>
        </c:txPr>
        <c:crossAx val="96990720"/>
        <c:crosses val="autoZero"/>
        <c:auto val="1"/>
        <c:lblAlgn val="ctr"/>
        <c:lblOffset val="100"/>
        <c:noMultiLvlLbl val="0"/>
      </c:catAx>
      <c:valAx>
        <c:axId val="96990720"/>
        <c:scaling>
          <c:orientation val="minMax"/>
        </c:scaling>
        <c:delete val="0"/>
        <c:axPos val="l"/>
        <c:majorGridlines>
          <c:spPr>
            <a:ln w="6350">
              <a:prstDash val="dash"/>
            </a:ln>
          </c:spPr>
        </c:majorGridlines>
        <c:numFmt formatCode="#\ ##0" sourceLinked="0"/>
        <c:majorTickMark val="out"/>
        <c:minorTickMark val="none"/>
        <c:tickLblPos val="nextTo"/>
        <c:spPr>
          <a:ln>
            <a:noFill/>
          </a:ln>
        </c:spPr>
        <c:txPr>
          <a:bodyPr/>
          <a:lstStyle/>
          <a:p>
            <a:pPr>
              <a:defRPr sz="800"/>
            </a:pPr>
            <a:endParaRPr lang="en-US"/>
          </a:p>
        </c:txPr>
        <c:crossAx val="96989184"/>
        <c:crosses val="autoZero"/>
        <c:crossBetween val="between"/>
      </c:valAx>
      <c:valAx>
        <c:axId val="96992256"/>
        <c:scaling>
          <c:orientation val="minMax"/>
          <c:max val="90"/>
          <c:min val="30"/>
        </c:scaling>
        <c:delete val="0"/>
        <c:axPos val="r"/>
        <c:numFmt formatCode="0" sourceLinked="0"/>
        <c:majorTickMark val="out"/>
        <c:minorTickMark val="none"/>
        <c:tickLblPos val="nextTo"/>
        <c:spPr>
          <a:ln>
            <a:noFill/>
          </a:ln>
        </c:spPr>
        <c:txPr>
          <a:bodyPr/>
          <a:lstStyle/>
          <a:p>
            <a:pPr>
              <a:defRPr sz="800" i="1"/>
            </a:pPr>
            <a:endParaRPr lang="en-US"/>
          </a:p>
        </c:txPr>
        <c:crossAx val="96674560"/>
        <c:crosses val="max"/>
        <c:crossBetween val="between"/>
      </c:valAx>
      <c:catAx>
        <c:axId val="96674560"/>
        <c:scaling>
          <c:orientation val="minMax"/>
        </c:scaling>
        <c:delete val="1"/>
        <c:axPos val="b"/>
        <c:numFmt formatCode="General" sourceLinked="1"/>
        <c:majorTickMark val="out"/>
        <c:minorTickMark val="none"/>
        <c:tickLblPos val="nextTo"/>
        <c:crossAx val="96992256"/>
        <c:crosses val="autoZero"/>
        <c:auto val="1"/>
        <c:lblAlgn val="ctr"/>
        <c:lblOffset val="100"/>
        <c:noMultiLvlLbl val="0"/>
      </c:catAx>
      <c:spPr>
        <a:noFill/>
        <a:ln>
          <a:noFill/>
        </a:ln>
      </c:spPr>
    </c:plotArea>
    <c:legend>
      <c:legendPos val="r"/>
      <c:layout>
        <c:manualLayout>
          <c:xMode val="edge"/>
          <c:yMode val="edge"/>
          <c:x val="2.9103717835602727E-2"/>
          <c:y val="0.79279215842254969"/>
          <c:w val="0.95684514011430377"/>
          <c:h val="0.1697426454626482"/>
        </c:manualLayout>
      </c:layout>
      <c:overlay val="0"/>
      <c:spPr>
        <a:noFill/>
        <a:ln>
          <a:noFill/>
        </a:ln>
      </c:spPr>
      <c:txPr>
        <a:bodyPr/>
        <a:lstStyle/>
        <a:p>
          <a:pPr>
            <a:defRPr sz="600"/>
          </a:pPr>
          <a:endParaRPr lang="en-US"/>
        </a:p>
      </c:txPr>
    </c:legend>
    <c:plotVisOnly val="1"/>
    <c:dispBlanksAs val="gap"/>
    <c:showDLblsOverMax val="0"/>
  </c:chart>
  <c:spPr>
    <a:noFill/>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1.7583770778652665E-2"/>
          <c:y val="7.0623646738193546E-2"/>
          <c:w val="0.75369356955380573"/>
          <c:h val="0.82138637706758688"/>
        </c:manualLayout>
      </c:layout>
      <c:barChart>
        <c:barDir val="col"/>
        <c:grouping val="clustered"/>
        <c:varyColors val="0"/>
        <c:ser>
          <c:idx val="0"/>
          <c:order val="0"/>
          <c:tx>
            <c:strRef>
              <c:f>Sheet3!$C$6</c:f>
              <c:strCache>
                <c:ptCount val="1"/>
                <c:pt idx="0">
                  <c:v>Нефинансови предприятия</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Sheet3!$D$5:$J$5</c:f>
              <c:strCache>
                <c:ptCount val="7"/>
                <c:pt idx="0">
                  <c:v>2016/09</c:v>
                </c:pt>
                <c:pt idx="1">
                  <c:v>2016/12</c:v>
                </c:pt>
                <c:pt idx="2">
                  <c:v>2017/03</c:v>
                </c:pt>
                <c:pt idx="3">
                  <c:v>2017/06</c:v>
                </c:pt>
                <c:pt idx="4">
                  <c:v>2017/09</c:v>
                </c:pt>
                <c:pt idx="5">
                  <c:v>2017/12</c:v>
                </c:pt>
                <c:pt idx="6">
                  <c:v>2018/03</c:v>
                </c:pt>
              </c:strCache>
            </c:strRef>
          </c:cat>
          <c:val>
            <c:numRef>
              <c:f>Sheet3!$D$6:$J$6</c:f>
              <c:numCache>
                <c:formatCode>#\ ##0.0</c:formatCode>
                <c:ptCount val="7"/>
                <c:pt idx="0">
                  <c:v>33.087442000000003</c:v>
                </c:pt>
                <c:pt idx="1">
                  <c:v>33.180349</c:v>
                </c:pt>
                <c:pt idx="2">
                  <c:v>33.312725</c:v>
                </c:pt>
                <c:pt idx="3">
                  <c:v>33.019133000000004</c:v>
                </c:pt>
                <c:pt idx="4">
                  <c:v>33.464760999999996</c:v>
                </c:pt>
                <c:pt idx="5">
                  <c:v>33.160417000000002</c:v>
                </c:pt>
                <c:pt idx="6">
                  <c:v>33.604455000000002</c:v>
                </c:pt>
              </c:numCache>
            </c:numRef>
          </c:val>
          <c:extLst>
            <c:ext xmlns:c16="http://schemas.microsoft.com/office/drawing/2014/chart" uri="{C3380CC4-5D6E-409C-BE32-E72D297353CC}">
              <c16:uniqueId val="{00000000-FCA9-4B9F-B8B3-D2734E4C359F}"/>
            </c:ext>
          </c:extLst>
        </c:ser>
        <c:ser>
          <c:idx val="1"/>
          <c:order val="1"/>
          <c:tx>
            <c:strRef>
              <c:f>Sheet3!$C$7</c:f>
              <c:strCache>
                <c:ptCount val="1"/>
                <c:pt idx="0">
                  <c:v>Домакинства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Sheet3!$D$5:$J$5</c:f>
              <c:strCache>
                <c:ptCount val="7"/>
                <c:pt idx="0">
                  <c:v>2016/09</c:v>
                </c:pt>
                <c:pt idx="1">
                  <c:v>2016/12</c:v>
                </c:pt>
                <c:pt idx="2">
                  <c:v>2017/03</c:v>
                </c:pt>
                <c:pt idx="3">
                  <c:v>2017/06</c:v>
                </c:pt>
                <c:pt idx="4">
                  <c:v>2017/09</c:v>
                </c:pt>
                <c:pt idx="5">
                  <c:v>2017/12</c:v>
                </c:pt>
                <c:pt idx="6">
                  <c:v>2018/03</c:v>
                </c:pt>
              </c:strCache>
            </c:strRef>
          </c:cat>
          <c:val>
            <c:numRef>
              <c:f>Sheet3!$D$7:$J$7</c:f>
              <c:numCache>
                <c:formatCode>#\ ##0.0</c:formatCode>
                <c:ptCount val="7"/>
                <c:pt idx="0">
                  <c:v>18.473746999999999</c:v>
                </c:pt>
                <c:pt idx="1">
                  <c:v>18.575301</c:v>
                </c:pt>
                <c:pt idx="2">
                  <c:v>18.849995</c:v>
                </c:pt>
                <c:pt idx="3">
                  <c:v>19.482554</c:v>
                </c:pt>
                <c:pt idx="4">
                  <c:v>19.731926999999999</c:v>
                </c:pt>
                <c:pt idx="5">
                  <c:v>19.788603999999999</c:v>
                </c:pt>
                <c:pt idx="6">
                  <c:v>20.207796999999999</c:v>
                </c:pt>
              </c:numCache>
            </c:numRef>
          </c:val>
          <c:extLst>
            <c:ext xmlns:c16="http://schemas.microsoft.com/office/drawing/2014/chart" uri="{C3380CC4-5D6E-409C-BE32-E72D297353CC}">
              <c16:uniqueId val="{00000001-FCA9-4B9F-B8B3-D2734E4C359F}"/>
            </c:ext>
          </c:extLst>
        </c:ser>
        <c:ser>
          <c:idx val="4"/>
          <c:order val="4"/>
          <c:tx>
            <c:strRef>
              <c:f>Sheet3!$C$10</c:f>
              <c:strCache>
                <c:ptCount val="1"/>
                <c:pt idx="0">
                  <c:v>Кредитни институции и ЦБ</c:v>
                </c:pt>
              </c:strCache>
            </c:strRef>
          </c:tx>
          <c:invertIfNegative val="0"/>
          <c:dLbls>
            <c:dLbl>
              <c:idx val="4"/>
              <c:layout>
                <c:manualLayout>
                  <c:x val="5.5555555555555558E-3"/>
                  <c:y val="1.9260994564961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A9-4B9F-B8B3-D2734E4C359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Sheet3!$D$5:$J$5</c:f>
              <c:strCache>
                <c:ptCount val="7"/>
                <c:pt idx="0">
                  <c:v>2016/09</c:v>
                </c:pt>
                <c:pt idx="1">
                  <c:v>2016/12</c:v>
                </c:pt>
                <c:pt idx="2">
                  <c:v>2017/03</c:v>
                </c:pt>
                <c:pt idx="3">
                  <c:v>2017/06</c:v>
                </c:pt>
                <c:pt idx="4">
                  <c:v>2017/09</c:v>
                </c:pt>
                <c:pt idx="5">
                  <c:v>2017/12</c:v>
                </c:pt>
                <c:pt idx="6">
                  <c:v>2018/03</c:v>
                </c:pt>
              </c:strCache>
            </c:strRef>
          </c:cat>
          <c:val>
            <c:numRef>
              <c:f>Sheet3!$D$10:$J$10</c:f>
              <c:numCache>
                <c:formatCode>#\ ##0.0</c:formatCode>
                <c:ptCount val="7"/>
                <c:pt idx="0">
                  <c:v>22.464371</c:v>
                </c:pt>
                <c:pt idx="1">
                  <c:v>23.049992</c:v>
                </c:pt>
                <c:pt idx="2">
                  <c:v>24.182492999999997</c:v>
                </c:pt>
                <c:pt idx="3">
                  <c:v>22.638853999999998</c:v>
                </c:pt>
                <c:pt idx="4">
                  <c:v>25.191385999999998</c:v>
                </c:pt>
                <c:pt idx="5">
                  <c:v>25.463909999999998</c:v>
                </c:pt>
                <c:pt idx="6">
                  <c:v>25.919774</c:v>
                </c:pt>
              </c:numCache>
            </c:numRef>
          </c:val>
          <c:extLst>
            <c:ext xmlns:c16="http://schemas.microsoft.com/office/drawing/2014/chart" uri="{C3380CC4-5D6E-409C-BE32-E72D297353CC}">
              <c16:uniqueId val="{00000003-FCA9-4B9F-B8B3-D2734E4C359F}"/>
            </c:ext>
          </c:extLst>
        </c:ser>
        <c:dLbls>
          <c:showLegendKey val="0"/>
          <c:showVal val="0"/>
          <c:showCatName val="0"/>
          <c:showSerName val="0"/>
          <c:showPercent val="0"/>
          <c:showBubbleSize val="0"/>
        </c:dLbls>
        <c:gapWidth val="150"/>
        <c:axId val="96725248"/>
        <c:axId val="96735232"/>
      </c:barChart>
      <c:lineChart>
        <c:grouping val="standard"/>
        <c:varyColors val="0"/>
        <c:ser>
          <c:idx val="2"/>
          <c:order val="2"/>
          <c:tx>
            <c:strRef>
              <c:f>Sheet3!$C$8</c:f>
              <c:strCache>
                <c:ptCount val="1"/>
                <c:pt idx="0">
                  <c:v>Други фин. предприятия  (д. с.)</c:v>
                </c:pt>
              </c:strCache>
            </c:strRef>
          </c:tx>
          <c:spPr>
            <a:ln w="66675">
              <a:noFill/>
            </a:ln>
          </c:spPr>
          <c:marker>
            <c:symbol val="circle"/>
            <c:size val="13"/>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Sheet3!$D$5:$J$5</c:f>
              <c:strCache>
                <c:ptCount val="7"/>
                <c:pt idx="0">
                  <c:v>2016/09</c:v>
                </c:pt>
                <c:pt idx="1">
                  <c:v>2016/12</c:v>
                </c:pt>
                <c:pt idx="2">
                  <c:v>2017/03</c:v>
                </c:pt>
                <c:pt idx="3">
                  <c:v>2017/06</c:v>
                </c:pt>
                <c:pt idx="4">
                  <c:v>2017/09</c:v>
                </c:pt>
                <c:pt idx="5">
                  <c:v>2017/12</c:v>
                </c:pt>
                <c:pt idx="6">
                  <c:v>2018/03</c:v>
                </c:pt>
              </c:strCache>
            </c:strRef>
          </c:cat>
          <c:val>
            <c:numRef>
              <c:f>Sheet3!$D$8:$J$8</c:f>
              <c:numCache>
                <c:formatCode>#\ ##0.0</c:formatCode>
                <c:ptCount val="7"/>
                <c:pt idx="0">
                  <c:v>1.9968889999999999</c:v>
                </c:pt>
                <c:pt idx="1">
                  <c:v>2.0255830000000001</c:v>
                </c:pt>
                <c:pt idx="2">
                  <c:v>1.9445170000000001</c:v>
                </c:pt>
                <c:pt idx="3">
                  <c:v>2.4062250000000001</c:v>
                </c:pt>
                <c:pt idx="4">
                  <c:v>2.2639319999999996</c:v>
                </c:pt>
                <c:pt idx="5">
                  <c:v>2.530322</c:v>
                </c:pt>
                <c:pt idx="6">
                  <c:v>2.5968960000000001</c:v>
                </c:pt>
              </c:numCache>
            </c:numRef>
          </c:val>
          <c:smooth val="0"/>
          <c:extLst>
            <c:ext xmlns:c16="http://schemas.microsoft.com/office/drawing/2014/chart" uri="{C3380CC4-5D6E-409C-BE32-E72D297353CC}">
              <c16:uniqueId val="{00000004-FCA9-4B9F-B8B3-D2734E4C359F}"/>
            </c:ext>
          </c:extLst>
        </c:ser>
        <c:ser>
          <c:idx val="3"/>
          <c:order val="3"/>
          <c:tx>
            <c:strRef>
              <c:f>Sheet3!$C$9</c:f>
              <c:strCache>
                <c:ptCount val="1"/>
                <c:pt idx="0">
                  <c:v>Държавно управление (д. с.)</c:v>
                </c:pt>
              </c:strCache>
            </c:strRef>
          </c:tx>
          <c:spPr>
            <a:ln w="66675">
              <a:noFill/>
            </a:ln>
          </c:spPr>
          <c:marker>
            <c:symbol val="dash"/>
            <c:size val="9"/>
          </c:marker>
          <c:cat>
            <c:strRef>
              <c:f>Sheet3!$D$5:$J$5</c:f>
              <c:strCache>
                <c:ptCount val="7"/>
                <c:pt idx="0">
                  <c:v>2016/09</c:v>
                </c:pt>
                <c:pt idx="1">
                  <c:v>2016/12</c:v>
                </c:pt>
                <c:pt idx="2">
                  <c:v>2017/03</c:v>
                </c:pt>
                <c:pt idx="3">
                  <c:v>2017/06</c:v>
                </c:pt>
                <c:pt idx="4">
                  <c:v>2017/09</c:v>
                </c:pt>
                <c:pt idx="5">
                  <c:v>2017/12</c:v>
                </c:pt>
                <c:pt idx="6">
                  <c:v>2018/03</c:v>
                </c:pt>
              </c:strCache>
            </c:strRef>
          </c:cat>
          <c:val>
            <c:numRef>
              <c:f>Sheet3!$D$9:$J$9</c:f>
              <c:numCache>
                <c:formatCode>#\ ##0.0</c:formatCode>
                <c:ptCount val="7"/>
                <c:pt idx="0">
                  <c:v>0.58318100000000006</c:v>
                </c:pt>
                <c:pt idx="1">
                  <c:v>0.68616999999999995</c:v>
                </c:pt>
                <c:pt idx="2">
                  <c:v>0.65116600000000002</c:v>
                </c:pt>
                <c:pt idx="3">
                  <c:v>0.62123299999999992</c:v>
                </c:pt>
                <c:pt idx="4">
                  <c:v>0.62136099999999994</c:v>
                </c:pt>
                <c:pt idx="5">
                  <c:v>0.60429900000000003</c:v>
                </c:pt>
                <c:pt idx="6">
                  <c:v>0.59526100000000004</c:v>
                </c:pt>
              </c:numCache>
            </c:numRef>
          </c:val>
          <c:smooth val="0"/>
          <c:extLst>
            <c:ext xmlns:c16="http://schemas.microsoft.com/office/drawing/2014/chart" uri="{C3380CC4-5D6E-409C-BE32-E72D297353CC}">
              <c16:uniqueId val="{00000005-FCA9-4B9F-B8B3-D2734E4C359F}"/>
            </c:ext>
          </c:extLst>
        </c:ser>
        <c:dLbls>
          <c:showLegendKey val="0"/>
          <c:showVal val="0"/>
          <c:showCatName val="0"/>
          <c:showSerName val="0"/>
          <c:showPercent val="0"/>
          <c:showBubbleSize val="0"/>
        </c:dLbls>
        <c:marker val="1"/>
        <c:smooth val="0"/>
        <c:axId val="96738304"/>
        <c:axId val="96736768"/>
      </c:lineChart>
      <c:catAx>
        <c:axId val="96725248"/>
        <c:scaling>
          <c:orientation val="minMax"/>
        </c:scaling>
        <c:delete val="0"/>
        <c:axPos val="b"/>
        <c:numFmt formatCode="General" sourceLinked="1"/>
        <c:majorTickMark val="out"/>
        <c:minorTickMark val="none"/>
        <c:tickLblPos val="nextTo"/>
        <c:crossAx val="96735232"/>
        <c:crosses val="autoZero"/>
        <c:auto val="1"/>
        <c:lblAlgn val="ctr"/>
        <c:lblOffset val="100"/>
        <c:noMultiLvlLbl val="0"/>
      </c:catAx>
      <c:valAx>
        <c:axId val="96735232"/>
        <c:scaling>
          <c:orientation val="minMax"/>
          <c:min val="10"/>
        </c:scaling>
        <c:delete val="0"/>
        <c:axPos val="l"/>
        <c:numFmt formatCode="#\ ##0.0" sourceLinked="1"/>
        <c:majorTickMark val="out"/>
        <c:minorTickMark val="none"/>
        <c:tickLblPos val="nextTo"/>
        <c:spPr>
          <a:ln>
            <a:noFill/>
          </a:ln>
        </c:spPr>
        <c:txPr>
          <a:bodyPr/>
          <a:lstStyle/>
          <a:p>
            <a:pPr>
              <a:defRPr sz="100"/>
            </a:pPr>
            <a:endParaRPr lang="en-US"/>
          </a:p>
        </c:txPr>
        <c:crossAx val="96725248"/>
        <c:crosses val="autoZero"/>
        <c:crossBetween val="between"/>
      </c:valAx>
      <c:valAx>
        <c:axId val="96736768"/>
        <c:scaling>
          <c:orientation val="minMax"/>
        </c:scaling>
        <c:delete val="0"/>
        <c:axPos val="r"/>
        <c:numFmt formatCode="#\ ##0.0" sourceLinked="1"/>
        <c:majorTickMark val="out"/>
        <c:minorTickMark val="none"/>
        <c:tickLblPos val="nextTo"/>
        <c:spPr>
          <a:ln>
            <a:noFill/>
          </a:ln>
        </c:spPr>
        <c:crossAx val="96738304"/>
        <c:crosses val="max"/>
        <c:crossBetween val="between"/>
      </c:valAx>
      <c:catAx>
        <c:axId val="96738304"/>
        <c:scaling>
          <c:orientation val="minMax"/>
        </c:scaling>
        <c:delete val="1"/>
        <c:axPos val="b"/>
        <c:numFmt formatCode="General" sourceLinked="1"/>
        <c:majorTickMark val="out"/>
        <c:minorTickMark val="none"/>
        <c:tickLblPos val="nextTo"/>
        <c:crossAx val="96736768"/>
        <c:crosses val="autoZero"/>
        <c:auto val="1"/>
        <c:lblAlgn val="ctr"/>
        <c:lblOffset val="100"/>
        <c:noMultiLvlLbl val="0"/>
      </c:catAx>
    </c:plotArea>
    <c:legend>
      <c:legendPos val="r"/>
      <c:layout>
        <c:manualLayout>
          <c:xMode val="edge"/>
          <c:yMode val="edge"/>
          <c:x val="0.81848600174978126"/>
          <c:y val="7.2518402843954069E-2"/>
          <c:w val="0.16484733158355205"/>
          <c:h val="0.83570219974712989"/>
        </c:manualLayout>
      </c:layout>
      <c:overlay val="0"/>
    </c:legend>
    <c:plotVisOnly val="1"/>
    <c:dispBlanksAs val="gap"/>
    <c:showDLblsOverMax val="0"/>
  </c:chart>
  <c:txPr>
    <a:bodyPr/>
    <a:lstStyle/>
    <a:p>
      <a:pPr>
        <a:defRPr sz="600">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1.8223515971185107E-2"/>
          <c:y val="5.0925925925925923E-2"/>
          <c:w val="0.56595469234981755"/>
          <c:h val="0.76371901428988043"/>
        </c:manualLayout>
      </c:layout>
      <c:barChart>
        <c:barDir val="col"/>
        <c:grouping val="percentStacked"/>
        <c:varyColors val="0"/>
        <c:ser>
          <c:idx val="0"/>
          <c:order val="0"/>
          <c:tx>
            <c:strRef>
              <c:f>Sheet2!$N$13</c:f>
              <c:strCache>
                <c:ptCount val="1"/>
                <c:pt idx="0">
                  <c:v>Нефинансови предприятия</c:v>
                </c:pt>
              </c:strCache>
            </c:strRef>
          </c:tx>
          <c:invertIfNegative val="0"/>
          <c:dLbls>
            <c:spPr>
              <a:noFill/>
              <a:ln>
                <a:noFill/>
              </a:ln>
              <a:effectLst/>
            </c:spPr>
            <c:txPr>
              <a:bodyPr/>
              <a:lstStyle/>
              <a:p>
                <a:pPr>
                  <a:defRPr sz="1200">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Sheet2!$O$12:$Q$12</c:f>
              <c:numCache>
                <c:formatCode>0</c:formatCode>
                <c:ptCount val="3"/>
                <c:pt idx="0">
                  <c:v>42735</c:v>
                </c:pt>
                <c:pt idx="1">
                  <c:v>43100</c:v>
                </c:pt>
                <c:pt idx="2">
                  <c:v>43190</c:v>
                </c:pt>
              </c:numCache>
            </c:numRef>
          </c:cat>
          <c:val>
            <c:numRef>
              <c:f>Sheet2!$O$13:$Q$13</c:f>
              <c:numCache>
                <c:formatCode>0.0</c:formatCode>
                <c:ptCount val="3"/>
                <c:pt idx="0">
                  <c:v>42.803746178519042</c:v>
                </c:pt>
                <c:pt idx="1">
                  <c:v>40.663902455342871</c:v>
                </c:pt>
                <c:pt idx="2">
                  <c:v>40.524312431272307</c:v>
                </c:pt>
              </c:numCache>
            </c:numRef>
          </c:val>
          <c:extLst>
            <c:ext xmlns:c16="http://schemas.microsoft.com/office/drawing/2014/chart" uri="{C3380CC4-5D6E-409C-BE32-E72D297353CC}">
              <c16:uniqueId val="{00000000-0AC2-43F4-9D16-5EA583C42876}"/>
            </c:ext>
          </c:extLst>
        </c:ser>
        <c:ser>
          <c:idx val="1"/>
          <c:order val="1"/>
          <c:tx>
            <c:strRef>
              <c:f>Sheet2!$N$14</c:f>
              <c:strCache>
                <c:ptCount val="1"/>
                <c:pt idx="0">
                  <c:v>Домакинства</c:v>
                </c:pt>
              </c:strCache>
            </c:strRef>
          </c:tx>
          <c:invertIfNegative val="0"/>
          <c:dLbls>
            <c:spPr>
              <a:noFill/>
              <a:ln>
                <a:noFill/>
              </a:ln>
              <a:effectLst/>
            </c:spPr>
            <c:txPr>
              <a:bodyPr/>
              <a:lstStyle/>
              <a:p>
                <a:pPr>
                  <a:defRPr sz="1400">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Sheet2!$O$12:$Q$12</c:f>
              <c:numCache>
                <c:formatCode>0</c:formatCode>
                <c:ptCount val="3"/>
                <c:pt idx="0">
                  <c:v>42735</c:v>
                </c:pt>
                <c:pt idx="1">
                  <c:v>43100</c:v>
                </c:pt>
                <c:pt idx="2">
                  <c:v>43190</c:v>
                </c:pt>
              </c:numCache>
            </c:numRef>
          </c:cat>
          <c:val>
            <c:numRef>
              <c:f>Sheet2!$O$14:$Q$14</c:f>
              <c:numCache>
                <c:formatCode>0.0</c:formatCode>
                <c:ptCount val="3"/>
                <c:pt idx="0">
                  <c:v>23.962751844279598</c:v>
                </c:pt>
                <c:pt idx="1">
                  <c:v>24.266337265403134</c:v>
                </c:pt>
                <c:pt idx="2">
                  <c:v>24.369003430519175</c:v>
                </c:pt>
              </c:numCache>
            </c:numRef>
          </c:val>
          <c:extLst>
            <c:ext xmlns:c16="http://schemas.microsoft.com/office/drawing/2014/chart" uri="{C3380CC4-5D6E-409C-BE32-E72D297353CC}">
              <c16:uniqueId val="{00000001-0AC2-43F4-9D16-5EA583C42876}"/>
            </c:ext>
          </c:extLst>
        </c:ser>
        <c:ser>
          <c:idx val="2"/>
          <c:order val="2"/>
          <c:tx>
            <c:strRef>
              <c:f>Sheet2!$N$15</c:f>
              <c:strCache>
                <c:ptCount val="1"/>
                <c:pt idx="0">
                  <c:v>Други фин. предприятия</c:v>
                </c:pt>
              </c:strCache>
            </c:strRef>
          </c:tx>
          <c:invertIfNegative val="0"/>
          <c:cat>
            <c:numRef>
              <c:f>Sheet2!$O$12:$Q$12</c:f>
              <c:numCache>
                <c:formatCode>0</c:formatCode>
                <c:ptCount val="3"/>
                <c:pt idx="0">
                  <c:v>42735</c:v>
                </c:pt>
                <c:pt idx="1">
                  <c:v>43100</c:v>
                </c:pt>
                <c:pt idx="2">
                  <c:v>43190</c:v>
                </c:pt>
              </c:numCache>
            </c:numRef>
          </c:cat>
          <c:val>
            <c:numRef>
              <c:f>Sheet2!$O$15:$Q$15</c:f>
              <c:numCache>
                <c:formatCode>0.0</c:formatCode>
                <c:ptCount val="3"/>
                <c:pt idx="0">
                  <c:v>2.6130689763246049</c:v>
                </c:pt>
                <c:pt idx="1">
                  <c:v>3.1028791642942268</c:v>
                </c:pt>
                <c:pt idx="2">
                  <c:v>3.1316509925699236</c:v>
                </c:pt>
              </c:numCache>
            </c:numRef>
          </c:val>
          <c:extLst>
            <c:ext xmlns:c16="http://schemas.microsoft.com/office/drawing/2014/chart" uri="{C3380CC4-5D6E-409C-BE32-E72D297353CC}">
              <c16:uniqueId val="{00000002-0AC2-43F4-9D16-5EA583C42876}"/>
            </c:ext>
          </c:extLst>
        </c:ser>
        <c:ser>
          <c:idx val="3"/>
          <c:order val="3"/>
          <c:tx>
            <c:strRef>
              <c:f>Sheet2!$N$16</c:f>
              <c:strCache>
                <c:ptCount val="1"/>
                <c:pt idx="0">
                  <c:v>Държавно управление</c:v>
                </c:pt>
              </c:strCache>
            </c:strRef>
          </c:tx>
          <c:invertIfNegative val="0"/>
          <c:cat>
            <c:numRef>
              <c:f>Sheet2!$O$12:$Q$12</c:f>
              <c:numCache>
                <c:formatCode>0</c:formatCode>
                <c:ptCount val="3"/>
                <c:pt idx="0">
                  <c:v>42735</c:v>
                </c:pt>
                <c:pt idx="1">
                  <c:v>43100</c:v>
                </c:pt>
                <c:pt idx="2">
                  <c:v>43190</c:v>
                </c:pt>
              </c:numCache>
            </c:numRef>
          </c:cat>
          <c:val>
            <c:numRef>
              <c:f>Sheet2!$O$16:$Q$16</c:f>
              <c:numCache>
                <c:formatCode>0.0</c:formatCode>
                <c:ptCount val="3"/>
                <c:pt idx="0">
                  <c:v>0.88518196464161381</c:v>
                </c:pt>
                <c:pt idx="1">
                  <c:v>0.74103879905554981</c:v>
                </c:pt>
                <c:pt idx="2">
                  <c:v>0.71783764212666401</c:v>
                </c:pt>
              </c:numCache>
            </c:numRef>
          </c:val>
          <c:extLst>
            <c:ext xmlns:c16="http://schemas.microsoft.com/office/drawing/2014/chart" uri="{C3380CC4-5D6E-409C-BE32-E72D297353CC}">
              <c16:uniqueId val="{00000003-0AC2-43F4-9D16-5EA583C42876}"/>
            </c:ext>
          </c:extLst>
        </c:ser>
        <c:ser>
          <c:idx val="4"/>
          <c:order val="4"/>
          <c:tx>
            <c:strRef>
              <c:f>Sheet2!$N$17</c:f>
              <c:strCache>
                <c:ptCount val="1"/>
                <c:pt idx="0">
                  <c:v>Кредитни институции и ЦБ</c:v>
                </c:pt>
              </c:strCache>
            </c:strRef>
          </c:tx>
          <c:spPr>
            <a:solidFill>
              <a:schemeClr val="tx2">
                <a:lumMod val="90000"/>
              </a:schemeClr>
            </a:solidFill>
          </c:spPr>
          <c:invertIfNegative val="0"/>
          <c:dLbls>
            <c:spPr>
              <a:noFill/>
              <a:ln>
                <a:noFill/>
              </a:ln>
              <a:effectLst/>
            </c:spPr>
            <c:txPr>
              <a:bodyPr/>
              <a:lstStyle/>
              <a:p>
                <a:pPr>
                  <a:defRPr sz="1400">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Sheet2!$O$12:$Q$12</c:f>
              <c:numCache>
                <c:formatCode>0</c:formatCode>
                <c:ptCount val="3"/>
                <c:pt idx="0">
                  <c:v>42735</c:v>
                </c:pt>
                <c:pt idx="1">
                  <c:v>43100</c:v>
                </c:pt>
                <c:pt idx="2">
                  <c:v>43190</c:v>
                </c:pt>
              </c:numCache>
            </c:numRef>
          </c:cat>
          <c:val>
            <c:numRef>
              <c:f>Sheet2!$O$17:$Q$17</c:f>
              <c:numCache>
                <c:formatCode>0.0</c:formatCode>
                <c:ptCount val="3"/>
                <c:pt idx="0">
                  <c:v>29.735251036235159</c:v>
                </c:pt>
                <c:pt idx="1">
                  <c:v>31.225842315904224</c:v>
                </c:pt>
                <c:pt idx="2">
                  <c:v>31.257195503511923</c:v>
                </c:pt>
              </c:numCache>
            </c:numRef>
          </c:val>
          <c:extLst>
            <c:ext xmlns:c16="http://schemas.microsoft.com/office/drawing/2014/chart" uri="{C3380CC4-5D6E-409C-BE32-E72D297353CC}">
              <c16:uniqueId val="{00000004-0AC2-43F4-9D16-5EA583C42876}"/>
            </c:ext>
          </c:extLst>
        </c:ser>
        <c:dLbls>
          <c:showLegendKey val="0"/>
          <c:showVal val="0"/>
          <c:showCatName val="0"/>
          <c:showSerName val="0"/>
          <c:showPercent val="0"/>
          <c:showBubbleSize val="0"/>
        </c:dLbls>
        <c:gapWidth val="150"/>
        <c:overlap val="100"/>
        <c:axId val="40153088"/>
        <c:axId val="40154624"/>
      </c:barChart>
      <c:catAx>
        <c:axId val="40153088"/>
        <c:scaling>
          <c:orientation val="minMax"/>
        </c:scaling>
        <c:delete val="0"/>
        <c:axPos val="b"/>
        <c:numFmt formatCode="dd\.mm\.yyyy\ &quot;г.&quot;;@" sourceLinked="0"/>
        <c:majorTickMark val="out"/>
        <c:minorTickMark val="none"/>
        <c:tickLblPos val="nextTo"/>
        <c:txPr>
          <a:bodyPr/>
          <a:lstStyle/>
          <a:p>
            <a:pPr>
              <a:defRPr sz="1200">
                <a:solidFill>
                  <a:schemeClr val="bg1"/>
                </a:solidFill>
              </a:defRPr>
            </a:pPr>
            <a:endParaRPr lang="en-US"/>
          </a:p>
        </c:txPr>
        <c:crossAx val="40154624"/>
        <c:crosses val="autoZero"/>
        <c:auto val="1"/>
        <c:lblAlgn val="ctr"/>
        <c:lblOffset val="100"/>
        <c:noMultiLvlLbl val="0"/>
      </c:catAx>
      <c:valAx>
        <c:axId val="40154624"/>
        <c:scaling>
          <c:orientation val="minMax"/>
        </c:scaling>
        <c:delete val="0"/>
        <c:axPos val="l"/>
        <c:majorGridlines>
          <c:spPr>
            <a:ln w="3175">
              <a:solidFill>
                <a:schemeClr val="bg2"/>
              </a:solidFill>
              <a:prstDash val="dash"/>
            </a:ln>
          </c:spPr>
        </c:majorGridlines>
        <c:numFmt formatCode="0%" sourceLinked="1"/>
        <c:majorTickMark val="out"/>
        <c:minorTickMark val="none"/>
        <c:tickLblPos val="nextTo"/>
        <c:spPr>
          <a:ln>
            <a:noFill/>
          </a:ln>
        </c:spPr>
        <c:txPr>
          <a:bodyPr/>
          <a:lstStyle/>
          <a:p>
            <a:pPr>
              <a:defRPr sz="100"/>
            </a:pPr>
            <a:endParaRPr lang="en-US"/>
          </a:p>
        </c:txPr>
        <c:crossAx val="40153088"/>
        <c:crosses val="autoZero"/>
        <c:crossBetween val="between"/>
      </c:valAx>
    </c:plotArea>
    <c:legend>
      <c:legendPos val="r"/>
      <c:layout>
        <c:manualLayout>
          <c:xMode val="edge"/>
          <c:yMode val="edge"/>
          <c:x val="0.62788033384687836"/>
          <c:y val="8.0286526684164514E-2"/>
          <c:w val="0.36275492496900541"/>
          <c:h val="0.81164880431612718"/>
        </c:manualLayout>
      </c:layout>
      <c:overlay val="0"/>
      <c:txPr>
        <a:bodyPr/>
        <a:lstStyle/>
        <a:p>
          <a:pPr>
            <a:defRPr sz="16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3317642349006"/>
          <c:y val="6.2894409998313722E-2"/>
          <c:w val="0.86280621406820068"/>
          <c:h val="0.59980924013853398"/>
        </c:manualLayout>
      </c:layout>
      <c:lineChart>
        <c:grouping val="standard"/>
        <c:varyColors val="0"/>
        <c:ser>
          <c:idx val="0"/>
          <c:order val="0"/>
          <c:tx>
            <c:strRef>
              <c:f>'Фигура 2 износ'!$A$2</c:f>
              <c:strCache>
                <c:ptCount val="1"/>
                <c:pt idx="0">
                  <c:v>Свят</c:v>
                </c:pt>
              </c:strCache>
            </c:strRef>
          </c:tx>
          <c:spPr>
            <a:ln w="28575" cap="rnd">
              <a:solidFill>
                <a:sysClr val="windowText" lastClr="000000"/>
              </a:solidFill>
              <a:round/>
            </a:ln>
            <a:effectLst/>
          </c:spPr>
          <c:marker>
            <c:symbol val="none"/>
          </c:marker>
          <c:cat>
            <c:strRef>
              <c:f>'Фигура 2 износ'!$B$1:$O$1</c:f>
              <c:strCache>
                <c:ptCount val="7"/>
                <c:pt idx="0">
                  <c:v>2014</c:v>
                </c:pt>
                <c:pt idx="1">
                  <c:v>2015</c:v>
                </c:pt>
                <c:pt idx="2">
                  <c:v>2016</c:v>
                </c:pt>
                <c:pt idx="3">
                  <c:v>2017</c:v>
                </c:pt>
                <c:pt idx="4">
                  <c:v>2018</c:v>
                </c:pt>
                <c:pt idx="5">
                  <c:v>2019</c:v>
                </c:pt>
                <c:pt idx="6">
                  <c:v>2020</c:v>
                </c:pt>
              </c:strCache>
            </c:strRef>
          </c:cat>
          <c:val>
            <c:numRef>
              <c:f>'Фигура 2 износ'!$B$2:$O$2</c:f>
              <c:numCache>
                <c:formatCode>General</c:formatCode>
                <c:ptCount val="7"/>
                <c:pt idx="0">
                  <c:v>3.649</c:v>
                </c:pt>
                <c:pt idx="1">
                  <c:v>2.9039999999999999</c:v>
                </c:pt>
                <c:pt idx="2">
                  <c:v>2.2149999999999999</c:v>
                </c:pt>
                <c:pt idx="3">
                  <c:v>4.9630000000000001</c:v>
                </c:pt>
                <c:pt idx="4">
                  <c:v>4.734</c:v>
                </c:pt>
                <c:pt idx="5">
                  <c:v>4.4089999999999998</c:v>
                </c:pt>
                <c:pt idx="6">
                  <c:v>4.1269999999999998</c:v>
                </c:pt>
              </c:numCache>
            </c:numRef>
          </c:val>
          <c:smooth val="0"/>
          <c:extLst>
            <c:ext xmlns:c16="http://schemas.microsoft.com/office/drawing/2014/chart" uri="{C3380CC4-5D6E-409C-BE32-E72D297353CC}">
              <c16:uniqueId val="{00000000-2C3F-4E62-BF10-39FBFD880DDD}"/>
            </c:ext>
          </c:extLst>
        </c:ser>
        <c:ser>
          <c:idx val="1"/>
          <c:order val="1"/>
          <c:tx>
            <c:strRef>
              <c:f>'Фигура 2 износ'!$A$3</c:f>
              <c:strCache>
                <c:ptCount val="1"/>
                <c:pt idx="0">
                  <c:v>Развити страни</c:v>
                </c:pt>
              </c:strCache>
            </c:strRef>
          </c:tx>
          <c:spPr>
            <a:ln w="28575" cap="rnd">
              <a:solidFill>
                <a:schemeClr val="accent5"/>
              </a:solidFill>
              <a:round/>
            </a:ln>
            <a:effectLst/>
          </c:spPr>
          <c:marker>
            <c:symbol val="none"/>
          </c:marker>
          <c:cat>
            <c:strRef>
              <c:f>'Фигура 2 износ'!$B$1:$O$1</c:f>
              <c:strCache>
                <c:ptCount val="7"/>
                <c:pt idx="0">
                  <c:v>2014</c:v>
                </c:pt>
                <c:pt idx="1">
                  <c:v>2015</c:v>
                </c:pt>
                <c:pt idx="2">
                  <c:v>2016</c:v>
                </c:pt>
                <c:pt idx="3">
                  <c:v>2017</c:v>
                </c:pt>
                <c:pt idx="4">
                  <c:v>2018</c:v>
                </c:pt>
                <c:pt idx="5">
                  <c:v>2019</c:v>
                </c:pt>
                <c:pt idx="6">
                  <c:v>2020</c:v>
                </c:pt>
              </c:strCache>
            </c:strRef>
          </c:cat>
          <c:val>
            <c:numRef>
              <c:f>'Фигура 2 износ'!$B$3:$O$3</c:f>
              <c:numCache>
                <c:formatCode>General</c:formatCode>
                <c:ptCount val="7"/>
                <c:pt idx="0">
                  <c:v>3.9390000000000001</c:v>
                </c:pt>
                <c:pt idx="1">
                  <c:v>3.754</c:v>
                </c:pt>
                <c:pt idx="2">
                  <c:v>2.0009999999999999</c:v>
                </c:pt>
                <c:pt idx="3">
                  <c:v>4.1539999999999999</c:v>
                </c:pt>
                <c:pt idx="4">
                  <c:v>4.5490000000000004</c:v>
                </c:pt>
                <c:pt idx="5">
                  <c:v>3.923</c:v>
                </c:pt>
                <c:pt idx="6">
                  <c:v>3.61</c:v>
                </c:pt>
              </c:numCache>
            </c:numRef>
          </c:val>
          <c:smooth val="0"/>
          <c:extLst>
            <c:ext xmlns:c16="http://schemas.microsoft.com/office/drawing/2014/chart" uri="{C3380CC4-5D6E-409C-BE32-E72D297353CC}">
              <c16:uniqueId val="{00000001-2C3F-4E62-BF10-39FBFD880DDD}"/>
            </c:ext>
          </c:extLst>
        </c:ser>
        <c:ser>
          <c:idx val="2"/>
          <c:order val="2"/>
          <c:tx>
            <c:strRef>
              <c:f>'Фигура 2 износ'!$A$4</c:f>
              <c:strCache>
                <c:ptCount val="1"/>
                <c:pt idx="0">
                  <c:v>Развиващи се страни</c:v>
                </c:pt>
              </c:strCache>
            </c:strRef>
          </c:tx>
          <c:spPr>
            <a:ln w="28575" cap="rnd">
              <a:solidFill>
                <a:schemeClr val="accent4"/>
              </a:solidFill>
              <a:round/>
            </a:ln>
            <a:effectLst/>
          </c:spPr>
          <c:marker>
            <c:symbol val="none"/>
          </c:marker>
          <c:cat>
            <c:strRef>
              <c:f>'Фигура 2 износ'!$B$1:$O$1</c:f>
              <c:strCache>
                <c:ptCount val="7"/>
                <c:pt idx="0">
                  <c:v>2014</c:v>
                </c:pt>
                <c:pt idx="1">
                  <c:v>2015</c:v>
                </c:pt>
                <c:pt idx="2">
                  <c:v>2016</c:v>
                </c:pt>
                <c:pt idx="3">
                  <c:v>2017</c:v>
                </c:pt>
                <c:pt idx="4">
                  <c:v>2018</c:v>
                </c:pt>
                <c:pt idx="5">
                  <c:v>2019</c:v>
                </c:pt>
                <c:pt idx="6">
                  <c:v>2020</c:v>
                </c:pt>
              </c:strCache>
            </c:strRef>
          </c:cat>
          <c:val>
            <c:numRef>
              <c:f>'Фигура 2 износ'!$B$4:$O$4</c:f>
              <c:numCache>
                <c:formatCode>General</c:formatCode>
                <c:ptCount val="7"/>
                <c:pt idx="0">
                  <c:v>3.173</c:v>
                </c:pt>
                <c:pt idx="1">
                  <c:v>1.472</c:v>
                </c:pt>
                <c:pt idx="2">
                  <c:v>2.5920000000000001</c:v>
                </c:pt>
                <c:pt idx="3">
                  <c:v>6.4429999999999996</c:v>
                </c:pt>
                <c:pt idx="4">
                  <c:v>5.0609999999999999</c:v>
                </c:pt>
                <c:pt idx="5">
                  <c:v>5.2709999999999999</c:v>
                </c:pt>
                <c:pt idx="6">
                  <c:v>5.0469999999999997</c:v>
                </c:pt>
              </c:numCache>
            </c:numRef>
          </c:val>
          <c:smooth val="0"/>
          <c:extLst>
            <c:ext xmlns:c16="http://schemas.microsoft.com/office/drawing/2014/chart" uri="{C3380CC4-5D6E-409C-BE32-E72D297353CC}">
              <c16:uniqueId val="{00000002-2C3F-4E62-BF10-39FBFD880DDD}"/>
            </c:ext>
          </c:extLst>
        </c:ser>
        <c:ser>
          <c:idx val="3"/>
          <c:order val="3"/>
          <c:tx>
            <c:strRef>
              <c:f>'Фигура 2 износ'!$A$5</c:f>
              <c:strCache>
                <c:ptCount val="1"/>
                <c:pt idx="0">
                  <c:v>Еврозона</c:v>
                </c:pt>
              </c:strCache>
            </c:strRef>
          </c:tx>
          <c:spPr>
            <a:ln w="28575" cap="rnd">
              <a:solidFill>
                <a:schemeClr val="accent6">
                  <a:lumMod val="60000"/>
                </a:schemeClr>
              </a:solidFill>
              <a:round/>
            </a:ln>
            <a:effectLst/>
          </c:spPr>
          <c:marker>
            <c:symbol val="none"/>
          </c:marker>
          <c:cat>
            <c:strRef>
              <c:f>'Фигура 2 износ'!$B$1:$O$1</c:f>
              <c:strCache>
                <c:ptCount val="7"/>
                <c:pt idx="0">
                  <c:v>2014</c:v>
                </c:pt>
                <c:pt idx="1">
                  <c:v>2015</c:v>
                </c:pt>
                <c:pt idx="2">
                  <c:v>2016</c:v>
                </c:pt>
                <c:pt idx="3">
                  <c:v>2017</c:v>
                </c:pt>
                <c:pt idx="4">
                  <c:v>2018</c:v>
                </c:pt>
                <c:pt idx="5">
                  <c:v>2019</c:v>
                </c:pt>
                <c:pt idx="6">
                  <c:v>2020</c:v>
                </c:pt>
              </c:strCache>
            </c:strRef>
          </c:cat>
          <c:val>
            <c:numRef>
              <c:f>'Фигура 2 износ'!$B$5:$O$5</c:f>
              <c:numCache>
                <c:formatCode>General</c:formatCode>
                <c:ptCount val="7"/>
                <c:pt idx="0">
                  <c:v>4.4109999999999996</c:v>
                </c:pt>
                <c:pt idx="1">
                  <c:v>6.226</c:v>
                </c:pt>
                <c:pt idx="2">
                  <c:v>3.1419999999999999</c:v>
                </c:pt>
                <c:pt idx="3">
                  <c:v>5.0220000000000002</c:v>
                </c:pt>
                <c:pt idx="4">
                  <c:v>5.359</c:v>
                </c:pt>
                <c:pt idx="5">
                  <c:v>4.5199999999999996</c:v>
                </c:pt>
                <c:pt idx="6">
                  <c:v>4.0869999999999997</c:v>
                </c:pt>
              </c:numCache>
            </c:numRef>
          </c:val>
          <c:smooth val="0"/>
          <c:extLst>
            <c:ext xmlns:c16="http://schemas.microsoft.com/office/drawing/2014/chart" uri="{C3380CC4-5D6E-409C-BE32-E72D297353CC}">
              <c16:uniqueId val="{00000003-2C3F-4E62-BF10-39FBFD880DDD}"/>
            </c:ext>
          </c:extLst>
        </c:ser>
        <c:ser>
          <c:idx val="4"/>
          <c:order val="4"/>
          <c:tx>
            <c:strRef>
              <c:f>'Фигура 2 износ'!$A$6</c:f>
              <c:strCache>
                <c:ptCount val="1"/>
                <c:pt idx="0">
                  <c:v>Развиваща се Европа</c:v>
                </c:pt>
              </c:strCache>
            </c:strRef>
          </c:tx>
          <c:spPr>
            <a:ln w="28575" cap="rnd">
              <a:solidFill>
                <a:schemeClr val="accent5">
                  <a:lumMod val="60000"/>
                </a:schemeClr>
              </a:solidFill>
              <a:round/>
            </a:ln>
            <a:effectLst/>
          </c:spPr>
          <c:marker>
            <c:symbol val="none"/>
          </c:marker>
          <c:cat>
            <c:strRef>
              <c:f>'Фигура 2 износ'!$B$1:$O$1</c:f>
              <c:strCache>
                <c:ptCount val="7"/>
                <c:pt idx="0">
                  <c:v>2014</c:v>
                </c:pt>
                <c:pt idx="1">
                  <c:v>2015</c:v>
                </c:pt>
                <c:pt idx="2">
                  <c:v>2016</c:v>
                </c:pt>
                <c:pt idx="3">
                  <c:v>2017</c:v>
                </c:pt>
                <c:pt idx="4">
                  <c:v>2018</c:v>
                </c:pt>
                <c:pt idx="5">
                  <c:v>2019</c:v>
                </c:pt>
                <c:pt idx="6">
                  <c:v>2020</c:v>
                </c:pt>
              </c:strCache>
            </c:strRef>
          </c:cat>
          <c:val>
            <c:numRef>
              <c:f>'Фигура 2 износ'!$B$6:$O$6</c:f>
              <c:numCache>
                <c:formatCode>General</c:formatCode>
                <c:ptCount val="7"/>
                <c:pt idx="0">
                  <c:v>6.7640000000000002</c:v>
                </c:pt>
                <c:pt idx="1">
                  <c:v>5.7610000000000001</c:v>
                </c:pt>
                <c:pt idx="2">
                  <c:v>4.7939999999999996</c:v>
                </c:pt>
                <c:pt idx="3">
                  <c:v>8.3979999999999997</c:v>
                </c:pt>
                <c:pt idx="4">
                  <c:v>7.0910000000000002</c:v>
                </c:pt>
                <c:pt idx="5">
                  <c:v>6.1920000000000002</c:v>
                </c:pt>
                <c:pt idx="6">
                  <c:v>5.673</c:v>
                </c:pt>
              </c:numCache>
            </c:numRef>
          </c:val>
          <c:smooth val="0"/>
          <c:extLst>
            <c:ext xmlns:c16="http://schemas.microsoft.com/office/drawing/2014/chart" uri="{C3380CC4-5D6E-409C-BE32-E72D297353CC}">
              <c16:uniqueId val="{00000004-2C3F-4E62-BF10-39FBFD880DDD}"/>
            </c:ext>
          </c:extLst>
        </c:ser>
        <c:dLbls>
          <c:showLegendKey val="0"/>
          <c:showVal val="0"/>
          <c:showCatName val="0"/>
          <c:showSerName val="0"/>
          <c:showPercent val="0"/>
          <c:showBubbleSize val="0"/>
        </c:dLbls>
        <c:smooth val="0"/>
        <c:axId val="237340824"/>
        <c:axId val="237340040"/>
      </c:lineChart>
      <c:catAx>
        <c:axId val="23734082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340040"/>
        <c:crosses val="autoZero"/>
        <c:auto val="1"/>
        <c:lblAlgn val="ctr"/>
        <c:lblOffset val="100"/>
        <c:noMultiLvlLbl val="0"/>
      </c:catAx>
      <c:valAx>
        <c:axId val="2373400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bg-BG" dirty="0"/>
                  <a:t>%</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340824"/>
        <c:crosses val="autoZero"/>
        <c:crossBetween val="between"/>
      </c:valAx>
      <c:spPr>
        <a:noFill/>
        <a:ln>
          <a:noFill/>
        </a:ln>
        <a:effectLst/>
      </c:spPr>
    </c:plotArea>
    <c:legend>
      <c:legendPos val="b"/>
      <c:layout>
        <c:manualLayout>
          <c:xMode val="edge"/>
          <c:yMode val="edge"/>
          <c:x val="2.8307147543074153E-2"/>
          <c:y val="0.79858255613350104"/>
          <c:w val="0.93989502964229443"/>
          <c:h val="0.170529425499072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5.8072874381478977E-2"/>
          <c:y val="1.7476506441812974E-2"/>
          <c:w val="0.77744914026646661"/>
          <c:h val="0.68417038911385319"/>
        </c:manualLayout>
      </c:layout>
      <c:barChart>
        <c:barDir val="col"/>
        <c:grouping val="stacked"/>
        <c:varyColors val="0"/>
        <c:ser>
          <c:idx val="0"/>
          <c:order val="0"/>
          <c:tx>
            <c:strRef>
              <c:f>Sheet6!$D$3</c:f>
              <c:strCache>
                <c:ptCount val="1"/>
                <c:pt idx="0">
                  <c:v>Обслужвани</c:v>
                </c:pt>
              </c:strCache>
            </c:strRef>
          </c:tx>
          <c:invertIfNegative val="0"/>
          <c:dLbls>
            <c:numFmt formatCode="0.0" sourceLinked="0"/>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Sheet6!$E$2:$K$2</c:f>
              <c:strCache>
                <c:ptCount val="7"/>
                <c:pt idx="0">
                  <c:v>2016/09</c:v>
                </c:pt>
                <c:pt idx="1">
                  <c:v>2016/12</c:v>
                </c:pt>
                <c:pt idx="2">
                  <c:v>2017/03</c:v>
                </c:pt>
                <c:pt idx="3">
                  <c:v>2017/06</c:v>
                </c:pt>
                <c:pt idx="4">
                  <c:v>2017/09</c:v>
                </c:pt>
                <c:pt idx="5">
                  <c:v>2017/12</c:v>
                </c:pt>
                <c:pt idx="6">
                  <c:v>2017/03</c:v>
                </c:pt>
              </c:strCache>
            </c:strRef>
          </c:cat>
          <c:val>
            <c:numRef>
              <c:f>Sheet6!$E$3:$K$3</c:f>
              <c:numCache>
                <c:formatCode>#\ ##0.0</c:formatCode>
                <c:ptCount val="7"/>
                <c:pt idx="0">
                  <c:v>80.667244919443036</c:v>
                </c:pt>
                <c:pt idx="1">
                  <c:v>81.720893105168003</c:v>
                </c:pt>
                <c:pt idx="2">
                  <c:v>81.808274663651204</c:v>
                </c:pt>
                <c:pt idx="3">
                  <c:v>82.967922520687111</c:v>
                </c:pt>
                <c:pt idx="4">
                  <c:v>83.416493436635193</c:v>
                </c:pt>
                <c:pt idx="5">
                  <c:v>85.22212590972606</c:v>
                </c:pt>
                <c:pt idx="6">
                  <c:v>86.479410351366056</c:v>
                </c:pt>
              </c:numCache>
            </c:numRef>
          </c:val>
          <c:extLst>
            <c:ext xmlns:c16="http://schemas.microsoft.com/office/drawing/2014/chart" uri="{C3380CC4-5D6E-409C-BE32-E72D297353CC}">
              <c16:uniqueId val="{00000000-FD52-44AF-98DF-048528D28C7F}"/>
            </c:ext>
          </c:extLst>
        </c:ser>
        <c:ser>
          <c:idx val="1"/>
          <c:order val="1"/>
          <c:tx>
            <c:strRef>
              <c:f>Sheet6!$D$4</c:f>
              <c:strCache>
                <c:ptCount val="1"/>
                <c:pt idx="0">
                  <c:v>просрочени до 90 дни</c:v>
                </c:pt>
              </c:strCache>
            </c:strRef>
          </c:tx>
          <c:invertIfNegative val="0"/>
          <c:dLbls>
            <c:numFmt formatCode="0.0" sourceLinked="0"/>
            <c:spPr>
              <a:noFill/>
              <a:ln>
                <a:noFill/>
              </a:ln>
              <a:effectLst/>
            </c:spPr>
            <c:txPr>
              <a:bodyPr/>
              <a:lstStyle/>
              <a:p>
                <a:pPr>
                  <a:defRPr sz="800">
                    <a:solidFill>
                      <a:srgbClr val="0070C0"/>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Sheet6!$E$2:$K$2</c:f>
              <c:strCache>
                <c:ptCount val="7"/>
                <c:pt idx="0">
                  <c:v>2016/09</c:v>
                </c:pt>
                <c:pt idx="1">
                  <c:v>2016/12</c:v>
                </c:pt>
                <c:pt idx="2">
                  <c:v>2017/03</c:v>
                </c:pt>
                <c:pt idx="3">
                  <c:v>2017/06</c:v>
                </c:pt>
                <c:pt idx="4">
                  <c:v>2017/09</c:v>
                </c:pt>
                <c:pt idx="5">
                  <c:v>2017/12</c:v>
                </c:pt>
                <c:pt idx="6">
                  <c:v>2017/03</c:v>
                </c:pt>
              </c:strCache>
            </c:strRef>
          </c:cat>
          <c:val>
            <c:numRef>
              <c:f>Sheet6!$E$4:$K$4</c:f>
              <c:numCache>
                <c:formatCode>#\ ##0.0</c:formatCode>
                <c:ptCount val="7"/>
                <c:pt idx="0">
                  <c:v>5.2280221263417594</c:v>
                </c:pt>
                <c:pt idx="1">
                  <c:v>5.4465547871530653</c:v>
                </c:pt>
                <c:pt idx="2">
                  <c:v>5.0257652674227735</c:v>
                </c:pt>
                <c:pt idx="3">
                  <c:v>4.8080805133952627</c:v>
                </c:pt>
                <c:pt idx="4">
                  <c:v>4.8691824919665363</c:v>
                </c:pt>
                <c:pt idx="5">
                  <c:v>4.7043877785255104</c:v>
                </c:pt>
                <c:pt idx="6">
                  <c:v>3.9448468077736152</c:v>
                </c:pt>
              </c:numCache>
            </c:numRef>
          </c:val>
          <c:extLst>
            <c:ext xmlns:c16="http://schemas.microsoft.com/office/drawing/2014/chart" uri="{C3380CC4-5D6E-409C-BE32-E72D297353CC}">
              <c16:uniqueId val="{00000001-FD52-44AF-98DF-048528D28C7F}"/>
            </c:ext>
          </c:extLst>
        </c:ser>
        <c:ser>
          <c:idx val="2"/>
          <c:order val="2"/>
          <c:tx>
            <c:strRef>
              <c:f>Sheet6!$D$5</c:f>
              <c:strCache>
                <c:ptCount val="1"/>
                <c:pt idx="0">
                  <c:v>просрочени между 90 и 180 дни</c:v>
                </c:pt>
              </c:strCache>
            </c:strRef>
          </c:tx>
          <c:invertIfNegative val="0"/>
          <c:dLbls>
            <c:numFmt formatCode="0.0" sourceLinked="0"/>
            <c:spPr>
              <a:noFill/>
              <a:ln>
                <a:noFill/>
              </a:ln>
              <a:effectLst/>
            </c:spPr>
            <c:txPr>
              <a:bodyPr/>
              <a:lstStyle/>
              <a:p>
                <a:pPr>
                  <a:defRPr sz="800">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Sheet6!$E$2:$K$2</c:f>
              <c:strCache>
                <c:ptCount val="7"/>
                <c:pt idx="0">
                  <c:v>2016/09</c:v>
                </c:pt>
                <c:pt idx="1">
                  <c:v>2016/12</c:v>
                </c:pt>
                <c:pt idx="2">
                  <c:v>2017/03</c:v>
                </c:pt>
                <c:pt idx="3">
                  <c:v>2017/06</c:v>
                </c:pt>
                <c:pt idx="4">
                  <c:v>2017/09</c:v>
                </c:pt>
                <c:pt idx="5">
                  <c:v>2017/12</c:v>
                </c:pt>
                <c:pt idx="6">
                  <c:v>2017/03</c:v>
                </c:pt>
              </c:strCache>
            </c:strRef>
          </c:cat>
          <c:val>
            <c:numRef>
              <c:f>Sheet6!$E$5:$K$5</c:f>
              <c:numCache>
                <c:formatCode>#\ ##0.0</c:formatCode>
                <c:ptCount val="7"/>
                <c:pt idx="0">
                  <c:v>1.0050338873722904</c:v>
                </c:pt>
                <c:pt idx="1">
                  <c:v>0.95306359744995384</c:v>
                </c:pt>
                <c:pt idx="2">
                  <c:v>1.3244943374631044</c:v>
                </c:pt>
                <c:pt idx="3">
                  <c:v>0.8585419422539281</c:v>
                </c:pt>
                <c:pt idx="4">
                  <c:v>0.86007660820683196</c:v>
                </c:pt>
                <c:pt idx="5">
                  <c:v>0.66553630736035296</c:v>
                </c:pt>
                <c:pt idx="6">
                  <c:v>0.64215300682235621</c:v>
                </c:pt>
              </c:numCache>
            </c:numRef>
          </c:val>
          <c:extLst>
            <c:ext xmlns:c16="http://schemas.microsoft.com/office/drawing/2014/chart" uri="{C3380CC4-5D6E-409C-BE32-E72D297353CC}">
              <c16:uniqueId val="{00000002-FD52-44AF-98DF-048528D28C7F}"/>
            </c:ext>
          </c:extLst>
        </c:ser>
        <c:ser>
          <c:idx val="3"/>
          <c:order val="3"/>
          <c:tx>
            <c:strRef>
              <c:f>Sheet6!$D$6</c:f>
              <c:strCache>
                <c:ptCount val="1"/>
                <c:pt idx="0">
                  <c:v>просрочени над 180 дни</c:v>
                </c:pt>
              </c:strCache>
            </c:strRef>
          </c:tx>
          <c:invertIfNegative val="0"/>
          <c:dLbls>
            <c:numFmt formatCode="0.0" sourceLinked="0"/>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Sheet6!$E$2:$K$2</c:f>
              <c:strCache>
                <c:ptCount val="7"/>
                <c:pt idx="0">
                  <c:v>2016/09</c:v>
                </c:pt>
                <c:pt idx="1">
                  <c:v>2016/12</c:v>
                </c:pt>
                <c:pt idx="2">
                  <c:v>2017/03</c:v>
                </c:pt>
                <c:pt idx="3">
                  <c:v>2017/06</c:v>
                </c:pt>
                <c:pt idx="4">
                  <c:v>2017/09</c:v>
                </c:pt>
                <c:pt idx="5">
                  <c:v>2017/12</c:v>
                </c:pt>
                <c:pt idx="6">
                  <c:v>2017/03</c:v>
                </c:pt>
              </c:strCache>
            </c:strRef>
          </c:cat>
          <c:val>
            <c:numRef>
              <c:f>Sheet6!$E$6:$K$6</c:f>
              <c:numCache>
                <c:formatCode>#\ ##0.0</c:formatCode>
                <c:ptCount val="7"/>
                <c:pt idx="0">
                  <c:v>13.099699066842904</c:v>
                </c:pt>
                <c:pt idx="1">
                  <c:v>11.879488510228981</c:v>
                </c:pt>
                <c:pt idx="2">
                  <c:v>11.841465731462936</c:v>
                </c:pt>
                <c:pt idx="3">
                  <c:v>11.365455023663699</c:v>
                </c:pt>
                <c:pt idx="4">
                  <c:v>10.854247463191427</c:v>
                </c:pt>
                <c:pt idx="5">
                  <c:v>9.4079500043880895</c:v>
                </c:pt>
                <c:pt idx="6">
                  <c:v>8.9335898340379707</c:v>
                </c:pt>
              </c:numCache>
            </c:numRef>
          </c:val>
          <c:extLst>
            <c:ext xmlns:c16="http://schemas.microsoft.com/office/drawing/2014/chart" uri="{C3380CC4-5D6E-409C-BE32-E72D297353CC}">
              <c16:uniqueId val="{00000003-FD52-44AF-98DF-048528D28C7F}"/>
            </c:ext>
          </c:extLst>
        </c:ser>
        <c:dLbls>
          <c:showLegendKey val="0"/>
          <c:showVal val="0"/>
          <c:showCatName val="0"/>
          <c:showSerName val="0"/>
          <c:showPercent val="0"/>
          <c:showBubbleSize val="0"/>
        </c:dLbls>
        <c:gapWidth val="74"/>
        <c:overlap val="100"/>
        <c:axId val="97344896"/>
        <c:axId val="97358976"/>
      </c:barChart>
      <c:lineChart>
        <c:grouping val="standard"/>
        <c:varyColors val="0"/>
        <c:ser>
          <c:idx val="4"/>
          <c:order val="4"/>
          <c:tx>
            <c:strRef>
              <c:f>Sheet6!$D$7</c:f>
              <c:strCache>
                <c:ptCount val="1"/>
                <c:pt idx="0">
                  <c:v>норма на провизиране (д. с.)</c:v>
                </c:pt>
              </c:strCache>
            </c:strRef>
          </c:tx>
          <c:marker>
            <c:symbol val="none"/>
          </c:marker>
          <c:cat>
            <c:strRef>
              <c:f>Sheet6!$E$2:$K$2</c:f>
              <c:strCache>
                <c:ptCount val="7"/>
                <c:pt idx="0">
                  <c:v>2016/09</c:v>
                </c:pt>
                <c:pt idx="1">
                  <c:v>2016/12</c:v>
                </c:pt>
                <c:pt idx="2">
                  <c:v>2017/03</c:v>
                </c:pt>
                <c:pt idx="3">
                  <c:v>2017/06</c:v>
                </c:pt>
                <c:pt idx="4">
                  <c:v>2017/09</c:v>
                </c:pt>
                <c:pt idx="5">
                  <c:v>2017/12</c:v>
                </c:pt>
                <c:pt idx="6">
                  <c:v>2017/03</c:v>
                </c:pt>
              </c:strCache>
            </c:strRef>
          </c:cat>
          <c:val>
            <c:numRef>
              <c:f>Sheet6!$E$7:$K$7</c:f>
              <c:numCache>
                <c:formatCode>#\ ##0.0</c:formatCode>
                <c:ptCount val="7"/>
                <c:pt idx="0">
                  <c:v>10.404785747594085</c:v>
                </c:pt>
                <c:pt idx="1">
                  <c:v>9.6674719434030685</c:v>
                </c:pt>
                <c:pt idx="2">
                  <c:v>9.6394769117370434</c:v>
                </c:pt>
                <c:pt idx="3">
                  <c:v>9.0588951081454621</c:v>
                </c:pt>
                <c:pt idx="4">
                  <c:v>9.0958395353402341</c:v>
                </c:pt>
                <c:pt idx="5">
                  <c:v>7.8008949561442558</c:v>
                </c:pt>
                <c:pt idx="6">
                  <c:v>8.352386604325746</c:v>
                </c:pt>
              </c:numCache>
            </c:numRef>
          </c:val>
          <c:smooth val="1"/>
          <c:extLst>
            <c:ext xmlns:c16="http://schemas.microsoft.com/office/drawing/2014/chart" uri="{C3380CC4-5D6E-409C-BE32-E72D297353CC}">
              <c16:uniqueId val="{00000004-FD52-44AF-98DF-048528D28C7F}"/>
            </c:ext>
          </c:extLst>
        </c:ser>
        <c:dLbls>
          <c:showLegendKey val="0"/>
          <c:showVal val="0"/>
          <c:showCatName val="0"/>
          <c:showSerName val="0"/>
          <c:showPercent val="0"/>
          <c:showBubbleSize val="0"/>
        </c:dLbls>
        <c:marker val="1"/>
        <c:smooth val="0"/>
        <c:axId val="97362304"/>
        <c:axId val="97360512"/>
      </c:lineChart>
      <c:catAx>
        <c:axId val="97344896"/>
        <c:scaling>
          <c:orientation val="minMax"/>
        </c:scaling>
        <c:delete val="0"/>
        <c:axPos val="b"/>
        <c:numFmt formatCode="General" sourceLinked="0"/>
        <c:majorTickMark val="out"/>
        <c:minorTickMark val="none"/>
        <c:tickLblPos val="nextTo"/>
        <c:crossAx val="97358976"/>
        <c:crosses val="autoZero"/>
        <c:auto val="1"/>
        <c:lblAlgn val="ctr"/>
        <c:lblOffset val="100"/>
        <c:noMultiLvlLbl val="0"/>
      </c:catAx>
      <c:valAx>
        <c:axId val="97358976"/>
        <c:scaling>
          <c:orientation val="minMax"/>
          <c:max val="100"/>
        </c:scaling>
        <c:delete val="0"/>
        <c:axPos val="l"/>
        <c:numFmt formatCode="#\ ##0" sourceLinked="0"/>
        <c:majorTickMark val="out"/>
        <c:minorTickMark val="none"/>
        <c:tickLblPos val="nextTo"/>
        <c:txPr>
          <a:bodyPr/>
          <a:lstStyle/>
          <a:p>
            <a:pPr>
              <a:defRPr sz="100"/>
            </a:pPr>
            <a:endParaRPr lang="en-US"/>
          </a:p>
        </c:txPr>
        <c:crossAx val="97344896"/>
        <c:crosses val="autoZero"/>
        <c:crossBetween val="between"/>
      </c:valAx>
      <c:valAx>
        <c:axId val="97360512"/>
        <c:scaling>
          <c:orientation val="minMax"/>
          <c:max val="20"/>
          <c:min val="6"/>
        </c:scaling>
        <c:delete val="0"/>
        <c:axPos val="r"/>
        <c:numFmt formatCode="0" sourceLinked="0"/>
        <c:majorTickMark val="out"/>
        <c:minorTickMark val="none"/>
        <c:tickLblPos val="nextTo"/>
        <c:crossAx val="97362304"/>
        <c:crosses val="max"/>
        <c:crossBetween val="between"/>
      </c:valAx>
      <c:catAx>
        <c:axId val="97362304"/>
        <c:scaling>
          <c:orientation val="minMax"/>
        </c:scaling>
        <c:delete val="1"/>
        <c:axPos val="b"/>
        <c:numFmt formatCode="General" sourceLinked="1"/>
        <c:majorTickMark val="out"/>
        <c:minorTickMark val="none"/>
        <c:tickLblPos val="none"/>
        <c:crossAx val="97360512"/>
        <c:crosses val="autoZero"/>
        <c:auto val="1"/>
        <c:lblAlgn val="ctr"/>
        <c:lblOffset val="100"/>
        <c:noMultiLvlLbl val="0"/>
      </c:catAx>
    </c:plotArea>
    <c:legend>
      <c:legendPos val="r"/>
      <c:layout>
        <c:manualLayout>
          <c:xMode val="edge"/>
          <c:yMode val="edge"/>
          <c:x val="0"/>
          <c:y val="0.8457529007859993"/>
          <c:w val="0.98403142538429511"/>
          <c:h val="0.15424709921400098"/>
        </c:manualLayout>
      </c:layout>
      <c:overlay val="0"/>
    </c:legend>
    <c:plotVisOnly val="1"/>
    <c:dispBlanksAs val="gap"/>
    <c:showDLblsOverMax val="0"/>
  </c:chart>
  <c:txPr>
    <a:bodyPr/>
    <a:lstStyle/>
    <a:p>
      <a:pPr>
        <a:defRPr>
          <a:solidFill>
            <a:schemeClr val="bg1"/>
          </a:solidFil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716519759425126E-2"/>
          <c:y val="6.521303779758808E-2"/>
          <c:w val="0.9046173716499839"/>
          <c:h val="0.55808871958737782"/>
        </c:manualLayout>
      </c:layout>
      <c:lineChart>
        <c:grouping val="standard"/>
        <c:varyColors val="0"/>
        <c:ser>
          <c:idx val="0"/>
          <c:order val="0"/>
          <c:tx>
            <c:strRef>
              <c:f>Sheet5!$B$2</c:f>
              <c:strCache>
                <c:ptCount val="1"/>
                <c:pt idx="0">
                  <c:v>МА - Имоти, машини и съоръжения</c:v>
                </c:pt>
              </c:strCache>
            </c:strRef>
          </c:tx>
          <c:spPr>
            <a:ln w="19050"/>
            <a:effectLst>
              <a:outerShdw blurRad="50800" dist="38100" dir="2700000" algn="tl" rotWithShape="0">
                <a:prstClr val="black">
                  <a:alpha val="40000"/>
                </a:prstClr>
              </a:outerShdw>
            </a:effectLst>
          </c:spPr>
          <c:marker>
            <c:symbol val="none"/>
          </c:marker>
          <c:cat>
            <c:strRef>
              <c:f>Sheet5!$C$1:$I$1</c:f>
              <c:strCache>
                <c:ptCount val="7"/>
                <c:pt idx="0">
                  <c:v>2016/09</c:v>
                </c:pt>
                <c:pt idx="1">
                  <c:v>2016/12</c:v>
                </c:pt>
                <c:pt idx="2">
                  <c:v>2017/03</c:v>
                </c:pt>
                <c:pt idx="3">
                  <c:v>2017/06</c:v>
                </c:pt>
                <c:pt idx="4">
                  <c:v>2017/09</c:v>
                </c:pt>
                <c:pt idx="5">
                  <c:v>2017/12</c:v>
                </c:pt>
                <c:pt idx="6">
                  <c:v>2018/03</c:v>
                </c:pt>
              </c:strCache>
            </c:strRef>
          </c:cat>
          <c:val>
            <c:numRef>
              <c:f>Sheet5!$C$2:$I$2</c:f>
              <c:numCache>
                <c:formatCode>#\ ##0</c:formatCode>
                <c:ptCount val="7"/>
                <c:pt idx="0">
                  <c:v>1144.095</c:v>
                </c:pt>
                <c:pt idx="1">
                  <c:v>1112.3489999999999</c:v>
                </c:pt>
                <c:pt idx="2">
                  <c:v>1094.0709999999999</c:v>
                </c:pt>
                <c:pt idx="3">
                  <c:v>1038.7829999999999</c:v>
                </c:pt>
                <c:pt idx="4">
                  <c:v>1025.48</c:v>
                </c:pt>
                <c:pt idx="5">
                  <c:v>1080.088</c:v>
                </c:pt>
                <c:pt idx="6">
                  <c:v>1061.4259999999999</c:v>
                </c:pt>
              </c:numCache>
            </c:numRef>
          </c:val>
          <c:smooth val="1"/>
          <c:extLst>
            <c:ext xmlns:c16="http://schemas.microsoft.com/office/drawing/2014/chart" uri="{C3380CC4-5D6E-409C-BE32-E72D297353CC}">
              <c16:uniqueId val="{00000000-7389-44DC-91E7-743AC2C3F0AD}"/>
            </c:ext>
          </c:extLst>
        </c:ser>
        <c:ser>
          <c:idx val="1"/>
          <c:order val="1"/>
          <c:tx>
            <c:strRef>
              <c:f>Sheet5!$B$3</c:f>
              <c:strCache>
                <c:ptCount val="1"/>
                <c:pt idx="0">
                  <c:v>МА - Инвестиционни имоти</c:v>
                </c:pt>
              </c:strCache>
            </c:strRef>
          </c:tx>
          <c:spPr>
            <a:ln w="19050">
              <a:prstDash val="dash"/>
            </a:ln>
            <a:effectLst>
              <a:outerShdw blurRad="50800" dist="38100" dir="2700000" algn="tl" rotWithShape="0">
                <a:prstClr val="black">
                  <a:alpha val="40000"/>
                </a:prstClr>
              </a:outerShdw>
            </a:effectLst>
          </c:spPr>
          <c:marker>
            <c:symbol val="none"/>
          </c:marker>
          <c:cat>
            <c:strRef>
              <c:f>Sheet5!$C$1:$I$1</c:f>
              <c:strCache>
                <c:ptCount val="7"/>
                <c:pt idx="0">
                  <c:v>2016/09</c:v>
                </c:pt>
                <c:pt idx="1">
                  <c:v>2016/12</c:v>
                </c:pt>
                <c:pt idx="2">
                  <c:v>2017/03</c:v>
                </c:pt>
                <c:pt idx="3">
                  <c:v>2017/06</c:v>
                </c:pt>
                <c:pt idx="4">
                  <c:v>2017/09</c:v>
                </c:pt>
                <c:pt idx="5">
                  <c:v>2017/12</c:v>
                </c:pt>
                <c:pt idx="6">
                  <c:v>2018/03</c:v>
                </c:pt>
              </c:strCache>
            </c:strRef>
          </c:cat>
          <c:val>
            <c:numRef>
              <c:f>Sheet5!$C$3:$I$3</c:f>
              <c:numCache>
                <c:formatCode>#\ ##0</c:formatCode>
                <c:ptCount val="7"/>
                <c:pt idx="0">
                  <c:v>661.09299999999996</c:v>
                </c:pt>
                <c:pt idx="1">
                  <c:v>732.69100000000003</c:v>
                </c:pt>
                <c:pt idx="2">
                  <c:v>736.10799999999995</c:v>
                </c:pt>
                <c:pt idx="3">
                  <c:v>778.78300000000002</c:v>
                </c:pt>
                <c:pt idx="4">
                  <c:v>776.91</c:v>
                </c:pt>
                <c:pt idx="5">
                  <c:v>825.34400000000005</c:v>
                </c:pt>
                <c:pt idx="6">
                  <c:v>917.14599999999996</c:v>
                </c:pt>
              </c:numCache>
            </c:numRef>
          </c:val>
          <c:smooth val="1"/>
          <c:extLst>
            <c:ext xmlns:c16="http://schemas.microsoft.com/office/drawing/2014/chart" uri="{C3380CC4-5D6E-409C-BE32-E72D297353CC}">
              <c16:uniqueId val="{00000001-7389-44DC-91E7-743AC2C3F0AD}"/>
            </c:ext>
          </c:extLst>
        </c:ser>
        <c:ser>
          <c:idx val="2"/>
          <c:order val="2"/>
          <c:tx>
            <c:strRef>
              <c:f>Sheet5!$B$4</c:f>
              <c:strCache>
                <c:ptCount val="1"/>
                <c:pt idx="0">
                  <c:v>Други активи</c:v>
                </c:pt>
              </c:strCache>
            </c:strRef>
          </c:tx>
          <c:spPr>
            <a:ln w="19050"/>
            <a:effectLst>
              <a:outerShdw blurRad="50800" dist="38100" dir="2700000" algn="tl" rotWithShape="0">
                <a:prstClr val="black">
                  <a:alpha val="40000"/>
                </a:prstClr>
              </a:outerShdw>
            </a:effectLst>
          </c:spPr>
          <c:marker>
            <c:symbol val="none"/>
          </c:marker>
          <c:cat>
            <c:strRef>
              <c:f>Sheet5!$C$1:$I$1</c:f>
              <c:strCache>
                <c:ptCount val="7"/>
                <c:pt idx="0">
                  <c:v>2016/09</c:v>
                </c:pt>
                <c:pt idx="1">
                  <c:v>2016/12</c:v>
                </c:pt>
                <c:pt idx="2">
                  <c:v>2017/03</c:v>
                </c:pt>
                <c:pt idx="3">
                  <c:v>2017/06</c:v>
                </c:pt>
                <c:pt idx="4">
                  <c:v>2017/09</c:v>
                </c:pt>
                <c:pt idx="5">
                  <c:v>2017/12</c:v>
                </c:pt>
                <c:pt idx="6">
                  <c:v>2018/03</c:v>
                </c:pt>
              </c:strCache>
            </c:strRef>
          </c:cat>
          <c:val>
            <c:numRef>
              <c:f>Sheet5!$C$4:$I$4</c:f>
              <c:numCache>
                <c:formatCode>#\ ##0</c:formatCode>
                <c:ptCount val="7"/>
                <c:pt idx="0">
                  <c:v>1484.046</c:v>
                </c:pt>
                <c:pt idx="1">
                  <c:v>1506.7570000000001</c:v>
                </c:pt>
                <c:pt idx="2">
                  <c:v>1565.8320000000001</c:v>
                </c:pt>
                <c:pt idx="3">
                  <c:v>1778.2059999999999</c:v>
                </c:pt>
                <c:pt idx="4">
                  <c:v>1658.7190000000001</c:v>
                </c:pt>
                <c:pt idx="5">
                  <c:v>1596.1179999999999</c:v>
                </c:pt>
                <c:pt idx="6">
                  <c:v>1499.152</c:v>
                </c:pt>
              </c:numCache>
            </c:numRef>
          </c:val>
          <c:smooth val="1"/>
          <c:extLst>
            <c:ext xmlns:c16="http://schemas.microsoft.com/office/drawing/2014/chart" uri="{C3380CC4-5D6E-409C-BE32-E72D297353CC}">
              <c16:uniqueId val="{00000002-7389-44DC-91E7-743AC2C3F0AD}"/>
            </c:ext>
          </c:extLst>
        </c:ser>
        <c:ser>
          <c:idx val="3"/>
          <c:order val="3"/>
          <c:tx>
            <c:strRef>
              <c:f>Sheet5!$B$5</c:f>
              <c:strCache>
                <c:ptCount val="1"/>
                <c:pt idx="0">
                  <c:v>Нетекущи активи за изваждане от употреба</c:v>
                </c:pt>
              </c:strCache>
            </c:strRef>
          </c:tx>
          <c:spPr>
            <a:ln w="19050"/>
            <a:effectLst>
              <a:outerShdw blurRad="50800" dist="38100" dir="2700000" algn="tl" rotWithShape="0">
                <a:prstClr val="black">
                  <a:alpha val="40000"/>
                </a:prstClr>
              </a:outerShdw>
            </a:effectLst>
          </c:spPr>
          <c:marker>
            <c:symbol val="none"/>
          </c:marker>
          <c:cat>
            <c:strRef>
              <c:f>Sheet5!$C$1:$I$1</c:f>
              <c:strCache>
                <c:ptCount val="7"/>
                <c:pt idx="0">
                  <c:v>2016/09</c:v>
                </c:pt>
                <c:pt idx="1">
                  <c:v>2016/12</c:v>
                </c:pt>
                <c:pt idx="2">
                  <c:v>2017/03</c:v>
                </c:pt>
                <c:pt idx="3">
                  <c:v>2017/06</c:v>
                </c:pt>
                <c:pt idx="4">
                  <c:v>2017/09</c:v>
                </c:pt>
                <c:pt idx="5">
                  <c:v>2017/12</c:v>
                </c:pt>
                <c:pt idx="6">
                  <c:v>2018/03</c:v>
                </c:pt>
              </c:strCache>
            </c:strRef>
          </c:cat>
          <c:val>
            <c:numRef>
              <c:f>Sheet5!$C$5:$I$5</c:f>
              <c:numCache>
                <c:formatCode>#\ ##0</c:formatCode>
                <c:ptCount val="7"/>
                <c:pt idx="0">
                  <c:v>444.84399999999999</c:v>
                </c:pt>
                <c:pt idx="1">
                  <c:v>379.56099999999998</c:v>
                </c:pt>
                <c:pt idx="2">
                  <c:v>380.26</c:v>
                </c:pt>
                <c:pt idx="3">
                  <c:v>437.14699999999999</c:v>
                </c:pt>
                <c:pt idx="4">
                  <c:v>426.017</c:v>
                </c:pt>
                <c:pt idx="5">
                  <c:v>407.63499999999999</c:v>
                </c:pt>
                <c:pt idx="6">
                  <c:v>316.495</c:v>
                </c:pt>
              </c:numCache>
            </c:numRef>
          </c:val>
          <c:smooth val="1"/>
          <c:extLst>
            <c:ext xmlns:c16="http://schemas.microsoft.com/office/drawing/2014/chart" uri="{C3380CC4-5D6E-409C-BE32-E72D297353CC}">
              <c16:uniqueId val="{00000003-7389-44DC-91E7-743AC2C3F0AD}"/>
            </c:ext>
          </c:extLst>
        </c:ser>
        <c:dLbls>
          <c:showLegendKey val="0"/>
          <c:showVal val="0"/>
          <c:showCatName val="0"/>
          <c:showSerName val="0"/>
          <c:showPercent val="0"/>
          <c:showBubbleSize val="0"/>
        </c:dLbls>
        <c:smooth val="0"/>
        <c:axId val="97470720"/>
        <c:axId val="97488896"/>
      </c:lineChart>
      <c:catAx>
        <c:axId val="97470720"/>
        <c:scaling>
          <c:orientation val="minMax"/>
        </c:scaling>
        <c:delete val="0"/>
        <c:axPos val="b"/>
        <c:numFmt formatCode="General" sourceLinked="0"/>
        <c:majorTickMark val="out"/>
        <c:minorTickMark val="none"/>
        <c:tickLblPos val="nextTo"/>
        <c:crossAx val="97488896"/>
        <c:crosses val="autoZero"/>
        <c:auto val="1"/>
        <c:lblAlgn val="ctr"/>
        <c:lblOffset val="100"/>
        <c:noMultiLvlLbl val="0"/>
      </c:catAx>
      <c:valAx>
        <c:axId val="97488896"/>
        <c:scaling>
          <c:orientation val="minMax"/>
        </c:scaling>
        <c:delete val="0"/>
        <c:axPos val="l"/>
        <c:majorGridlines>
          <c:spPr>
            <a:ln w="3175">
              <a:prstDash val="dash"/>
            </a:ln>
          </c:spPr>
        </c:majorGridlines>
        <c:numFmt formatCode="#\ ##0" sourceLinked="1"/>
        <c:majorTickMark val="out"/>
        <c:minorTickMark val="none"/>
        <c:tickLblPos val="nextTo"/>
        <c:spPr>
          <a:ln>
            <a:noFill/>
          </a:ln>
        </c:spPr>
        <c:txPr>
          <a:bodyPr/>
          <a:lstStyle/>
          <a:p>
            <a:pPr>
              <a:defRPr sz="800"/>
            </a:pPr>
            <a:endParaRPr lang="en-US"/>
          </a:p>
        </c:txPr>
        <c:crossAx val="97470720"/>
        <c:crosses val="autoZero"/>
        <c:crossBetween val="between"/>
      </c:valAx>
      <c:spPr>
        <a:noFill/>
        <a:ln>
          <a:noFill/>
        </a:ln>
      </c:spPr>
    </c:plotArea>
    <c:legend>
      <c:legendPos val="b"/>
      <c:layout>
        <c:manualLayout>
          <c:xMode val="edge"/>
          <c:yMode val="edge"/>
          <c:x val="2.1683535970635281E-2"/>
          <c:y val="0.8340988626421697"/>
          <c:w val="0.95234114463493158"/>
          <c:h val="0.13812335958005251"/>
        </c:manualLayout>
      </c:layout>
      <c:overlay val="0"/>
      <c:txPr>
        <a:bodyPr/>
        <a:lstStyle/>
        <a:p>
          <a:pPr>
            <a:defRPr sz="700"/>
          </a:pPr>
          <a:endParaRPr lang="en-US"/>
        </a:p>
      </c:txPr>
    </c:legend>
    <c:plotVisOnly val="1"/>
    <c:dispBlanksAs val="gap"/>
    <c:showDLblsOverMax val="0"/>
  </c:chart>
  <c:spPr>
    <a:noFill/>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8.3994760669184612E-2"/>
          <c:y val="3.348619850867765E-2"/>
          <c:w val="0.84192012802162497"/>
          <c:h val="0.81125960840563505"/>
        </c:manualLayout>
      </c:layout>
      <c:barChart>
        <c:barDir val="col"/>
        <c:grouping val="clustered"/>
        <c:varyColors val="0"/>
        <c:ser>
          <c:idx val="0"/>
          <c:order val="0"/>
          <c:tx>
            <c:strRef>
              <c:f>Sheet7!$A$9</c:f>
              <c:strCache>
                <c:ptCount val="1"/>
                <c:pt idx="0">
                  <c:v>Пари извън ПФИ</c:v>
                </c:pt>
              </c:strCache>
            </c:strRef>
          </c:tx>
          <c:invertIfNegative val="0"/>
          <c:cat>
            <c:multiLvlStrRef>
              <c:f>Sheet7!$L$7:$AE$8</c:f>
              <c:multiLvlStrCache>
                <c:ptCount val="20"/>
                <c:lvl>
                  <c:pt idx="0">
                    <c:v>VIII</c:v>
                  </c:pt>
                  <c:pt idx="1">
                    <c:v>IX</c:v>
                  </c:pt>
                  <c:pt idx="2">
                    <c:v>X</c:v>
                  </c:pt>
                  <c:pt idx="3">
                    <c:v>XI</c:v>
                  </c:pt>
                  <c:pt idx="4">
                    <c:v>XII</c:v>
                  </c:pt>
                  <c:pt idx="5">
                    <c:v>I</c:v>
                  </c:pt>
                  <c:pt idx="6">
                    <c:v>II</c:v>
                  </c:pt>
                  <c:pt idx="7">
                    <c:v>III</c:v>
                  </c:pt>
                  <c:pt idx="8">
                    <c:v>IV</c:v>
                  </c:pt>
                  <c:pt idx="9">
                    <c:v>V</c:v>
                  </c:pt>
                  <c:pt idx="10">
                    <c:v>VI</c:v>
                  </c:pt>
                  <c:pt idx="11">
                    <c:v>VII</c:v>
                  </c:pt>
                  <c:pt idx="12">
                    <c:v>VIII</c:v>
                  </c:pt>
                  <c:pt idx="13">
                    <c:v>IX</c:v>
                  </c:pt>
                  <c:pt idx="14">
                    <c:v>X</c:v>
                  </c:pt>
                  <c:pt idx="15">
                    <c:v>XI</c:v>
                  </c:pt>
                  <c:pt idx="16">
                    <c:v>XII</c:v>
                  </c:pt>
                  <c:pt idx="17">
                    <c:v>I</c:v>
                  </c:pt>
                  <c:pt idx="18">
                    <c:v>II</c:v>
                  </c:pt>
                  <c:pt idx="19">
                    <c:v>III</c:v>
                  </c:pt>
                </c:lvl>
                <c:lvl>
                  <c:pt idx="5">
                    <c:v>2017</c:v>
                  </c:pt>
                  <c:pt idx="17">
                    <c:v>2018</c:v>
                  </c:pt>
                </c:lvl>
              </c:multiLvlStrCache>
            </c:multiLvlStrRef>
          </c:cat>
          <c:val>
            <c:numRef>
              <c:f>Sheet7!$L$9:$AE$9</c:f>
              <c:numCache>
                <c:formatCode>#\ ##0.0;[=0]\ \-;#\ ##0.0</c:formatCode>
                <c:ptCount val="20"/>
                <c:pt idx="0">
                  <c:v>1.387184</c:v>
                </c:pt>
                <c:pt idx="1">
                  <c:v>1.411862</c:v>
                </c:pt>
                <c:pt idx="2">
                  <c:v>1.347178</c:v>
                </c:pt>
                <c:pt idx="3">
                  <c:v>1.407341</c:v>
                </c:pt>
                <c:pt idx="4">
                  <c:v>1.383783</c:v>
                </c:pt>
                <c:pt idx="5">
                  <c:v>1.363532</c:v>
                </c:pt>
                <c:pt idx="6">
                  <c:v>1.430304</c:v>
                </c:pt>
                <c:pt idx="7">
                  <c:v>1.4612430000000001</c:v>
                </c:pt>
                <c:pt idx="8">
                  <c:v>1.371521</c:v>
                </c:pt>
                <c:pt idx="9">
                  <c:v>1.4321200000000001</c:v>
                </c:pt>
                <c:pt idx="10">
                  <c:v>1.447805</c:v>
                </c:pt>
                <c:pt idx="11">
                  <c:v>1.4262630000000001</c:v>
                </c:pt>
                <c:pt idx="12">
                  <c:v>1.5016780000000001</c:v>
                </c:pt>
                <c:pt idx="13">
                  <c:v>1.490972</c:v>
                </c:pt>
                <c:pt idx="14">
                  <c:v>1.437065</c:v>
                </c:pt>
                <c:pt idx="15">
                  <c:v>1.3675170000000001</c:v>
                </c:pt>
                <c:pt idx="16">
                  <c:v>1.3869659999999999</c:v>
                </c:pt>
                <c:pt idx="17">
                  <c:v>1.367766</c:v>
                </c:pt>
                <c:pt idx="18">
                  <c:v>1.351367</c:v>
                </c:pt>
                <c:pt idx="19">
                  <c:v>1.438277</c:v>
                </c:pt>
              </c:numCache>
            </c:numRef>
          </c:val>
          <c:extLst>
            <c:ext xmlns:c16="http://schemas.microsoft.com/office/drawing/2014/chart" uri="{C3380CC4-5D6E-409C-BE32-E72D297353CC}">
              <c16:uniqueId val="{00000000-E581-4AC1-87B9-3D38F076D782}"/>
            </c:ext>
          </c:extLst>
        </c:ser>
        <c:ser>
          <c:idx val="1"/>
          <c:order val="1"/>
          <c:tx>
            <c:strRef>
              <c:f>Sheet7!$A$10</c:f>
              <c:strCache>
                <c:ptCount val="1"/>
                <c:pt idx="0">
                  <c:v>Oвърнайт-депозити</c:v>
                </c:pt>
              </c:strCache>
            </c:strRef>
          </c:tx>
          <c:invertIfNegative val="0"/>
          <c:cat>
            <c:multiLvlStrRef>
              <c:f>Sheet7!$L$7:$AE$8</c:f>
              <c:multiLvlStrCache>
                <c:ptCount val="20"/>
                <c:lvl>
                  <c:pt idx="0">
                    <c:v>VIII</c:v>
                  </c:pt>
                  <c:pt idx="1">
                    <c:v>IX</c:v>
                  </c:pt>
                  <c:pt idx="2">
                    <c:v>X</c:v>
                  </c:pt>
                  <c:pt idx="3">
                    <c:v>XI</c:v>
                  </c:pt>
                  <c:pt idx="4">
                    <c:v>XII</c:v>
                  </c:pt>
                  <c:pt idx="5">
                    <c:v>I</c:v>
                  </c:pt>
                  <c:pt idx="6">
                    <c:v>II</c:v>
                  </c:pt>
                  <c:pt idx="7">
                    <c:v>III</c:v>
                  </c:pt>
                  <c:pt idx="8">
                    <c:v>IV</c:v>
                  </c:pt>
                  <c:pt idx="9">
                    <c:v>V</c:v>
                  </c:pt>
                  <c:pt idx="10">
                    <c:v>VI</c:v>
                  </c:pt>
                  <c:pt idx="11">
                    <c:v>VII</c:v>
                  </c:pt>
                  <c:pt idx="12">
                    <c:v>VIII</c:v>
                  </c:pt>
                  <c:pt idx="13">
                    <c:v>IX</c:v>
                  </c:pt>
                  <c:pt idx="14">
                    <c:v>X</c:v>
                  </c:pt>
                  <c:pt idx="15">
                    <c:v>XI</c:v>
                  </c:pt>
                  <c:pt idx="16">
                    <c:v>XII</c:v>
                  </c:pt>
                  <c:pt idx="17">
                    <c:v>I</c:v>
                  </c:pt>
                  <c:pt idx="18">
                    <c:v>II</c:v>
                  </c:pt>
                  <c:pt idx="19">
                    <c:v>III</c:v>
                  </c:pt>
                </c:lvl>
                <c:lvl>
                  <c:pt idx="5">
                    <c:v>2017</c:v>
                  </c:pt>
                  <c:pt idx="17">
                    <c:v>2018</c:v>
                  </c:pt>
                </c:lvl>
              </c:multiLvlStrCache>
            </c:multiLvlStrRef>
          </c:cat>
          <c:val>
            <c:numRef>
              <c:f>Sheet7!$L$10:$AE$10</c:f>
              <c:numCache>
                <c:formatCode>#\ ##0.0;[=0]\ \-;#\ ##0.0</c:formatCode>
                <c:ptCount val="20"/>
                <c:pt idx="0">
                  <c:v>3.5507939999999998</c:v>
                </c:pt>
                <c:pt idx="1">
                  <c:v>3.5975320000000002</c:v>
                </c:pt>
                <c:pt idx="2">
                  <c:v>3.4478529999999998</c:v>
                </c:pt>
                <c:pt idx="3">
                  <c:v>3.3485049999999998</c:v>
                </c:pt>
                <c:pt idx="4">
                  <c:v>3.4808720000000002</c:v>
                </c:pt>
                <c:pt idx="5">
                  <c:v>3.6873469999999999</c:v>
                </c:pt>
                <c:pt idx="6">
                  <c:v>3.7576589999999999</c:v>
                </c:pt>
                <c:pt idx="7">
                  <c:v>4.7201570000000004</c:v>
                </c:pt>
                <c:pt idx="8">
                  <c:v>4.4318530000000003</c:v>
                </c:pt>
                <c:pt idx="9">
                  <c:v>4.6709639999999997</c:v>
                </c:pt>
                <c:pt idx="10">
                  <c:v>4.1855570000000002</c:v>
                </c:pt>
                <c:pt idx="11">
                  <c:v>4.1686490000000003</c:v>
                </c:pt>
                <c:pt idx="12">
                  <c:v>4.8131750000000002</c:v>
                </c:pt>
                <c:pt idx="13">
                  <c:v>4.9133430000000002</c:v>
                </c:pt>
                <c:pt idx="14">
                  <c:v>4.9572539999999998</c:v>
                </c:pt>
                <c:pt idx="15">
                  <c:v>4.634779</c:v>
                </c:pt>
                <c:pt idx="16">
                  <c:v>5.5129130000000002</c:v>
                </c:pt>
                <c:pt idx="17">
                  <c:v>5.4464779999999999</c:v>
                </c:pt>
                <c:pt idx="18">
                  <c:v>5.7863429999999996</c:v>
                </c:pt>
                <c:pt idx="19">
                  <c:v>5.6345320000000001</c:v>
                </c:pt>
              </c:numCache>
            </c:numRef>
          </c:val>
          <c:extLst>
            <c:ext xmlns:c16="http://schemas.microsoft.com/office/drawing/2014/chart" uri="{C3380CC4-5D6E-409C-BE32-E72D297353CC}">
              <c16:uniqueId val="{00000001-E581-4AC1-87B9-3D38F076D782}"/>
            </c:ext>
          </c:extLst>
        </c:ser>
        <c:ser>
          <c:idx val="2"/>
          <c:order val="2"/>
          <c:tx>
            <c:strRef>
              <c:f>Sheet7!$A$11</c:f>
              <c:strCache>
                <c:ptCount val="1"/>
                <c:pt idx="0">
                  <c:v>Квазипари</c:v>
                </c:pt>
              </c:strCache>
            </c:strRef>
          </c:tx>
          <c:invertIfNegative val="0"/>
          <c:cat>
            <c:multiLvlStrRef>
              <c:f>Sheet7!$L$7:$AE$8</c:f>
              <c:multiLvlStrCache>
                <c:ptCount val="20"/>
                <c:lvl>
                  <c:pt idx="0">
                    <c:v>VIII</c:v>
                  </c:pt>
                  <c:pt idx="1">
                    <c:v>IX</c:v>
                  </c:pt>
                  <c:pt idx="2">
                    <c:v>X</c:v>
                  </c:pt>
                  <c:pt idx="3">
                    <c:v>XI</c:v>
                  </c:pt>
                  <c:pt idx="4">
                    <c:v>XII</c:v>
                  </c:pt>
                  <c:pt idx="5">
                    <c:v>I</c:v>
                  </c:pt>
                  <c:pt idx="6">
                    <c:v>II</c:v>
                  </c:pt>
                  <c:pt idx="7">
                    <c:v>III</c:v>
                  </c:pt>
                  <c:pt idx="8">
                    <c:v>IV</c:v>
                  </c:pt>
                  <c:pt idx="9">
                    <c:v>V</c:v>
                  </c:pt>
                  <c:pt idx="10">
                    <c:v>VI</c:v>
                  </c:pt>
                  <c:pt idx="11">
                    <c:v>VII</c:v>
                  </c:pt>
                  <c:pt idx="12">
                    <c:v>VIII</c:v>
                  </c:pt>
                  <c:pt idx="13">
                    <c:v>IX</c:v>
                  </c:pt>
                  <c:pt idx="14">
                    <c:v>X</c:v>
                  </c:pt>
                  <c:pt idx="15">
                    <c:v>XI</c:v>
                  </c:pt>
                  <c:pt idx="16">
                    <c:v>XII</c:v>
                  </c:pt>
                  <c:pt idx="17">
                    <c:v>I</c:v>
                  </c:pt>
                  <c:pt idx="18">
                    <c:v>II</c:v>
                  </c:pt>
                  <c:pt idx="19">
                    <c:v>III</c:v>
                  </c:pt>
                </c:lvl>
                <c:lvl>
                  <c:pt idx="5">
                    <c:v>2017</c:v>
                  </c:pt>
                  <c:pt idx="17">
                    <c:v>2018</c:v>
                  </c:pt>
                </c:lvl>
              </c:multiLvlStrCache>
            </c:multiLvlStrRef>
          </c:cat>
          <c:val>
            <c:numRef>
              <c:f>Sheet7!$L$11:$AE$11</c:f>
              <c:numCache>
                <c:formatCode>#\ ##0.0;[=0]\ \-;#\ ##0.0</c:formatCode>
                <c:ptCount val="20"/>
                <c:pt idx="0">
                  <c:v>1.3863019999999999</c:v>
                </c:pt>
                <c:pt idx="1">
                  <c:v>1.14211</c:v>
                </c:pt>
                <c:pt idx="2">
                  <c:v>1.047949</c:v>
                </c:pt>
                <c:pt idx="3">
                  <c:v>1.0980970000000001</c:v>
                </c:pt>
                <c:pt idx="4">
                  <c:v>0.74757899999999999</c:v>
                </c:pt>
                <c:pt idx="5">
                  <c:v>0.52821700000000005</c:v>
                </c:pt>
                <c:pt idx="6">
                  <c:v>0.162047</c:v>
                </c:pt>
                <c:pt idx="7">
                  <c:v>5.7730000000000004E-3</c:v>
                </c:pt>
                <c:pt idx="8">
                  <c:v>-0.16828399999999999</c:v>
                </c:pt>
                <c:pt idx="9">
                  <c:v>-0.17862900000000001</c:v>
                </c:pt>
                <c:pt idx="10">
                  <c:v>-0.32551000000000002</c:v>
                </c:pt>
                <c:pt idx="11">
                  <c:v>-0.30363600000000002</c:v>
                </c:pt>
                <c:pt idx="12">
                  <c:v>-0.34272900000000001</c:v>
                </c:pt>
                <c:pt idx="13">
                  <c:v>-1.8262E-2</c:v>
                </c:pt>
                <c:pt idx="14">
                  <c:v>6.1380000000000002E-3</c:v>
                </c:pt>
                <c:pt idx="15">
                  <c:v>-0.47810999999999998</c:v>
                </c:pt>
                <c:pt idx="16">
                  <c:v>-0.74814400000000003</c:v>
                </c:pt>
                <c:pt idx="17">
                  <c:v>-0.74210399999999999</c:v>
                </c:pt>
                <c:pt idx="18">
                  <c:v>-0.67958399999999997</c:v>
                </c:pt>
                <c:pt idx="19" formatCode="#\ ##0.000;[=0]\ \-;#\ ##0.000">
                  <c:v>-0.41703099999999999</c:v>
                </c:pt>
              </c:numCache>
            </c:numRef>
          </c:val>
          <c:extLst>
            <c:ext xmlns:c16="http://schemas.microsoft.com/office/drawing/2014/chart" uri="{C3380CC4-5D6E-409C-BE32-E72D297353CC}">
              <c16:uniqueId val="{00000002-E581-4AC1-87B9-3D38F076D782}"/>
            </c:ext>
          </c:extLst>
        </c:ser>
        <c:dLbls>
          <c:showLegendKey val="0"/>
          <c:showVal val="0"/>
          <c:showCatName val="0"/>
          <c:showSerName val="0"/>
          <c:showPercent val="0"/>
          <c:showBubbleSize val="0"/>
        </c:dLbls>
        <c:gapWidth val="150"/>
        <c:axId val="97082368"/>
        <c:axId val="97096448"/>
      </c:barChart>
      <c:lineChart>
        <c:grouping val="standard"/>
        <c:varyColors val="0"/>
        <c:ser>
          <c:idx val="4"/>
          <c:order val="3"/>
          <c:tx>
            <c:strRef>
              <c:f>Sheet7!$A$13</c:f>
              <c:strCache>
                <c:ptCount val="1"/>
                <c:pt idx="0">
                  <c:v>ръст на М3 (д. с.)</c:v>
                </c:pt>
              </c:strCache>
            </c:strRef>
          </c:tx>
          <c:marker>
            <c:symbol val="none"/>
          </c:marker>
          <c:cat>
            <c:multiLvlStrRef>
              <c:f>Sheet7!$L$7:$AE$8</c:f>
              <c:multiLvlStrCache>
                <c:ptCount val="20"/>
                <c:lvl>
                  <c:pt idx="0">
                    <c:v>VIII</c:v>
                  </c:pt>
                  <c:pt idx="1">
                    <c:v>IX</c:v>
                  </c:pt>
                  <c:pt idx="2">
                    <c:v>X</c:v>
                  </c:pt>
                  <c:pt idx="3">
                    <c:v>XI</c:v>
                  </c:pt>
                  <c:pt idx="4">
                    <c:v>XII</c:v>
                  </c:pt>
                  <c:pt idx="5">
                    <c:v>I</c:v>
                  </c:pt>
                  <c:pt idx="6">
                    <c:v>II</c:v>
                  </c:pt>
                  <c:pt idx="7">
                    <c:v>III</c:v>
                  </c:pt>
                  <c:pt idx="8">
                    <c:v>IV</c:v>
                  </c:pt>
                  <c:pt idx="9">
                    <c:v>V</c:v>
                  </c:pt>
                  <c:pt idx="10">
                    <c:v>VI</c:v>
                  </c:pt>
                  <c:pt idx="11">
                    <c:v>VII</c:v>
                  </c:pt>
                  <c:pt idx="12">
                    <c:v>VIII</c:v>
                  </c:pt>
                  <c:pt idx="13">
                    <c:v>IX</c:v>
                  </c:pt>
                  <c:pt idx="14">
                    <c:v>X</c:v>
                  </c:pt>
                  <c:pt idx="15">
                    <c:v>XI</c:v>
                  </c:pt>
                  <c:pt idx="16">
                    <c:v>XII</c:v>
                  </c:pt>
                  <c:pt idx="17">
                    <c:v>I</c:v>
                  </c:pt>
                  <c:pt idx="18">
                    <c:v>II</c:v>
                  </c:pt>
                  <c:pt idx="19">
                    <c:v>III</c:v>
                  </c:pt>
                </c:lvl>
                <c:lvl>
                  <c:pt idx="5">
                    <c:v>2017</c:v>
                  </c:pt>
                  <c:pt idx="17">
                    <c:v>2018</c:v>
                  </c:pt>
                </c:lvl>
              </c:multiLvlStrCache>
            </c:multiLvlStrRef>
          </c:cat>
          <c:val>
            <c:numRef>
              <c:f>Sheet7!$L$13:$AE$13</c:f>
              <c:numCache>
                <c:formatCode>0.00</c:formatCode>
                <c:ptCount val="20"/>
                <c:pt idx="0">
                  <c:v>8.9213122365626809</c:v>
                </c:pt>
                <c:pt idx="1">
                  <c:v>8.6543098864599148</c:v>
                </c:pt>
                <c:pt idx="2">
                  <c:v>8.1397981651684681</c:v>
                </c:pt>
                <c:pt idx="3">
                  <c:v>8.0807846333855657</c:v>
                </c:pt>
                <c:pt idx="4">
                  <c:v>7.6174344351900976</c:v>
                </c:pt>
                <c:pt idx="5">
                  <c:v>7.6045994519355071</c:v>
                </c:pt>
                <c:pt idx="6">
                  <c:v>7.2591180919354494</c:v>
                </c:pt>
                <c:pt idx="7">
                  <c:v>8.4601239307463576</c:v>
                </c:pt>
                <c:pt idx="8">
                  <c:v>7.6305587135524942</c:v>
                </c:pt>
                <c:pt idx="9">
                  <c:v>7.9623828080310339</c:v>
                </c:pt>
                <c:pt idx="10">
                  <c:v>7.0380457111845223</c:v>
                </c:pt>
                <c:pt idx="11">
                  <c:v>6.8836068110362598</c:v>
                </c:pt>
                <c:pt idx="12">
                  <c:v>7.6851027957392315</c:v>
                </c:pt>
                <c:pt idx="13">
                  <c:v>8.211751042215429</c:v>
                </c:pt>
                <c:pt idx="14">
                  <c:v>8.2203412079916234</c:v>
                </c:pt>
                <c:pt idx="15">
                  <c:v>6.9967893504215315</c:v>
                </c:pt>
                <c:pt idx="16">
                  <c:v>7.7038499191893841</c:v>
                </c:pt>
                <c:pt idx="17">
                  <c:v>7.6526835632942252</c:v>
                </c:pt>
                <c:pt idx="18">
                  <c:v>8.1277935890640052</c:v>
                </c:pt>
                <c:pt idx="19">
                  <c:v>8.3526736794119731</c:v>
                </c:pt>
              </c:numCache>
            </c:numRef>
          </c:val>
          <c:smooth val="0"/>
          <c:extLst>
            <c:ext xmlns:c16="http://schemas.microsoft.com/office/drawing/2014/chart" uri="{C3380CC4-5D6E-409C-BE32-E72D297353CC}">
              <c16:uniqueId val="{00000003-E581-4AC1-87B9-3D38F076D782}"/>
            </c:ext>
          </c:extLst>
        </c:ser>
        <c:dLbls>
          <c:showLegendKey val="0"/>
          <c:showVal val="0"/>
          <c:showCatName val="0"/>
          <c:showSerName val="0"/>
          <c:showPercent val="0"/>
          <c:showBubbleSize val="0"/>
        </c:dLbls>
        <c:marker val="1"/>
        <c:smooth val="0"/>
        <c:axId val="97107968"/>
        <c:axId val="97097984"/>
      </c:lineChart>
      <c:catAx>
        <c:axId val="97082368"/>
        <c:scaling>
          <c:orientation val="minMax"/>
        </c:scaling>
        <c:delete val="0"/>
        <c:axPos val="b"/>
        <c:numFmt formatCode="General" sourceLinked="0"/>
        <c:majorTickMark val="out"/>
        <c:minorTickMark val="none"/>
        <c:tickLblPos val="nextTo"/>
        <c:crossAx val="97096448"/>
        <c:crosses val="autoZero"/>
        <c:auto val="1"/>
        <c:lblAlgn val="ctr"/>
        <c:lblOffset val="100"/>
        <c:noMultiLvlLbl val="0"/>
      </c:catAx>
      <c:valAx>
        <c:axId val="97096448"/>
        <c:scaling>
          <c:orientation val="minMax"/>
        </c:scaling>
        <c:delete val="0"/>
        <c:axPos val="l"/>
        <c:majorGridlines/>
        <c:numFmt formatCode="#\ ##0.0;[=0]\ \-;#\ ##0.0" sourceLinked="1"/>
        <c:majorTickMark val="out"/>
        <c:minorTickMark val="none"/>
        <c:tickLblPos val="nextTo"/>
        <c:spPr>
          <a:ln>
            <a:noFill/>
          </a:ln>
        </c:spPr>
        <c:crossAx val="97082368"/>
        <c:crosses val="autoZero"/>
        <c:crossBetween val="between"/>
      </c:valAx>
      <c:valAx>
        <c:axId val="97097984"/>
        <c:scaling>
          <c:orientation val="minMax"/>
          <c:max val="9.9"/>
        </c:scaling>
        <c:delete val="0"/>
        <c:axPos val="r"/>
        <c:numFmt formatCode="0.0" sourceLinked="0"/>
        <c:majorTickMark val="out"/>
        <c:minorTickMark val="none"/>
        <c:tickLblPos val="nextTo"/>
        <c:spPr>
          <a:ln>
            <a:noFill/>
          </a:ln>
        </c:spPr>
        <c:crossAx val="97107968"/>
        <c:crosses val="max"/>
        <c:crossBetween val="between"/>
      </c:valAx>
      <c:catAx>
        <c:axId val="97107968"/>
        <c:scaling>
          <c:orientation val="minMax"/>
        </c:scaling>
        <c:delete val="1"/>
        <c:axPos val="b"/>
        <c:numFmt formatCode="General" sourceLinked="1"/>
        <c:majorTickMark val="out"/>
        <c:minorTickMark val="none"/>
        <c:tickLblPos val="nextTo"/>
        <c:crossAx val="97097984"/>
        <c:crosses val="autoZero"/>
        <c:auto val="1"/>
        <c:lblAlgn val="ctr"/>
        <c:lblOffset val="100"/>
        <c:noMultiLvlLbl val="0"/>
      </c:catAx>
      <c:spPr>
        <a:noFill/>
        <a:ln>
          <a:noFill/>
        </a:ln>
      </c:spPr>
    </c:plotArea>
    <c:legend>
      <c:legendPos val="r"/>
      <c:layout>
        <c:manualLayout>
          <c:xMode val="edge"/>
          <c:yMode val="edge"/>
          <c:x val="4.1013880872311004E-2"/>
          <c:y val="0.86187482441918106"/>
          <c:w val="0.86807096658863026"/>
          <c:h val="0.10427271428530337"/>
        </c:manualLayout>
      </c:layout>
      <c:overlay val="0"/>
      <c:txPr>
        <a:bodyPr/>
        <a:lstStyle/>
        <a:p>
          <a:pPr>
            <a:defRPr sz="900"/>
          </a:pPr>
          <a:endParaRPr lang="en-US"/>
        </a:p>
      </c:txPr>
    </c:legend>
    <c:plotVisOnly val="1"/>
    <c:dispBlanksAs val="gap"/>
    <c:showDLblsOverMax val="0"/>
  </c:chart>
  <c:txPr>
    <a:bodyPr/>
    <a:lstStyle/>
    <a:p>
      <a:pPr>
        <a:defRPr sz="700">
          <a:solidFill>
            <a:schemeClr val="bg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80042186424919E-2"/>
          <c:y val="6.9303346885560876E-2"/>
          <c:w val="0.8289131616040244"/>
          <c:h val="0.69580041554240268"/>
        </c:manualLayout>
      </c:layout>
      <c:lineChart>
        <c:grouping val="standard"/>
        <c:varyColors val="0"/>
        <c:ser>
          <c:idx val="0"/>
          <c:order val="0"/>
          <c:tx>
            <c:strRef>
              <c:f>Лист1!$K$5</c:f>
              <c:strCache>
                <c:ptCount val="1"/>
                <c:pt idx="0">
                  <c:v>Икономически активни</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Лист1!$L$4:$R$4</c:f>
              <c:numCache>
                <c:formatCode>General</c:formatCode>
                <c:ptCount val="7"/>
                <c:pt idx="0">
                  <c:v>2011</c:v>
                </c:pt>
                <c:pt idx="1">
                  <c:v>2012</c:v>
                </c:pt>
                <c:pt idx="2">
                  <c:v>2013</c:v>
                </c:pt>
                <c:pt idx="3">
                  <c:v>2014</c:v>
                </c:pt>
                <c:pt idx="4">
                  <c:v>2015</c:v>
                </c:pt>
                <c:pt idx="5">
                  <c:v>2016</c:v>
                </c:pt>
                <c:pt idx="6">
                  <c:v>2017</c:v>
                </c:pt>
              </c:numCache>
            </c:numRef>
          </c:cat>
          <c:val>
            <c:numRef>
              <c:f>Лист1!$L$5:$R$5</c:f>
              <c:numCache>
                <c:formatCode>0.0</c:formatCode>
                <c:ptCount val="7"/>
                <c:pt idx="0">
                  <c:v>97.485120784222204</c:v>
                </c:pt>
                <c:pt idx="1">
                  <c:v>100.08678996827678</c:v>
                </c:pt>
                <c:pt idx="2">
                  <c:v>100.80435367640462</c:v>
                </c:pt>
                <c:pt idx="3">
                  <c:v>99.842785951589946</c:v>
                </c:pt>
                <c:pt idx="4">
                  <c:v>99.141388633055044</c:v>
                </c:pt>
                <c:pt idx="5">
                  <c:v>97.812406353011681</c:v>
                </c:pt>
                <c:pt idx="6">
                  <c:v>102.85539215686275</c:v>
                </c:pt>
              </c:numCache>
            </c:numRef>
          </c:val>
          <c:smooth val="0"/>
          <c:extLst>
            <c:ext xmlns:c16="http://schemas.microsoft.com/office/drawing/2014/chart" uri="{C3380CC4-5D6E-409C-BE32-E72D297353CC}">
              <c16:uniqueId val="{00000000-DF34-48DF-84BF-93727CA7B32A}"/>
            </c:ext>
          </c:extLst>
        </c:ser>
        <c:ser>
          <c:idx val="1"/>
          <c:order val="1"/>
          <c:tx>
            <c:strRef>
              <c:f>Лист1!$K$6</c:f>
              <c:strCache>
                <c:ptCount val="1"/>
                <c:pt idx="0">
                  <c:v>Заети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layout>
                <c:manualLayout>
                  <c:x val="-4.1141940835971225E-2"/>
                  <c:y val="0.1212436574924536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34-48DF-84BF-93727CA7B32A}"/>
                </c:ext>
              </c:extLst>
            </c:dLbl>
            <c:dLbl>
              <c:idx val="6"/>
              <c:layout>
                <c:manualLayout>
                  <c:x val="-4.180115213673629E-2"/>
                  <c:y val="0.1335766482427106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34-48DF-84BF-93727CA7B32A}"/>
                </c:ext>
              </c:extLst>
            </c:dLbl>
            <c:spPr>
              <a:noFill/>
              <a:ln>
                <a:solidFill>
                  <a:srgbClr val="FF0000"/>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Лист1!$L$4:$R$4</c:f>
              <c:numCache>
                <c:formatCode>General</c:formatCode>
                <c:ptCount val="7"/>
                <c:pt idx="0">
                  <c:v>2011</c:v>
                </c:pt>
                <c:pt idx="1">
                  <c:v>2012</c:v>
                </c:pt>
                <c:pt idx="2">
                  <c:v>2013</c:v>
                </c:pt>
                <c:pt idx="3">
                  <c:v>2014</c:v>
                </c:pt>
                <c:pt idx="4">
                  <c:v>2015</c:v>
                </c:pt>
                <c:pt idx="5">
                  <c:v>2016</c:v>
                </c:pt>
                <c:pt idx="6">
                  <c:v>2017</c:v>
                </c:pt>
              </c:numCache>
            </c:numRef>
          </c:cat>
          <c:val>
            <c:numRef>
              <c:f>Лист1!$L$6:$R$6</c:f>
              <c:numCache>
                <c:formatCode>0.0</c:formatCode>
                <c:ptCount val="7"/>
                <c:pt idx="0">
                  <c:v>96.394468225222269</c:v>
                </c:pt>
                <c:pt idx="1">
                  <c:v>98.8864218616567</c:v>
                </c:pt>
                <c:pt idx="2">
                  <c:v>99.81001070848734</c:v>
                </c:pt>
                <c:pt idx="3">
                  <c:v>101.31515193465772</c:v>
                </c:pt>
                <c:pt idx="4">
                  <c:v>101.57477625196421</c:v>
                </c:pt>
                <c:pt idx="5">
                  <c:v>99.354296283840597</c:v>
                </c:pt>
                <c:pt idx="6">
                  <c:v>104.03141184036828</c:v>
                </c:pt>
              </c:numCache>
            </c:numRef>
          </c:val>
          <c:smooth val="0"/>
          <c:extLst>
            <c:ext xmlns:c16="http://schemas.microsoft.com/office/drawing/2014/chart" uri="{C3380CC4-5D6E-409C-BE32-E72D297353CC}">
              <c16:uniqueId val="{00000003-DF34-48DF-84BF-93727CA7B32A}"/>
            </c:ext>
          </c:extLst>
        </c:ser>
        <c:ser>
          <c:idx val="3"/>
          <c:order val="3"/>
          <c:tx>
            <c:strRef>
              <c:f>Лист1!$K$8</c:f>
              <c:strCache>
                <c:ptCount val="1"/>
                <c:pt idx="0">
                  <c:v>Неактивни</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
              <c:layout>
                <c:manualLayout>
                  <c:x val="-4.4155478210897561E-2"/>
                  <c:y val="-4.3134716074159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34-48DF-84BF-93727CA7B32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34-48DF-84BF-93727CA7B32A}"/>
                </c:ext>
              </c:extLst>
            </c:dLbl>
            <c:spPr>
              <a:noFill/>
              <a:ln>
                <a:solidFill>
                  <a:srgbClr val="FFC000"/>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Лист1!$L$4:$R$4</c:f>
              <c:numCache>
                <c:formatCode>General</c:formatCode>
                <c:ptCount val="7"/>
                <c:pt idx="0">
                  <c:v>2011</c:v>
                </c:pt>
                <c:pt idx="1">
                  <c:v>2012</c:v>
                </c:pt>
                <c:pt idx="2">
                  <c:v>2013</c:v>
                </c:pt>
                <c:pt idx="3">
                  <c:v>2014</c:v>
                </c:pt>
                <c:pt idx="4">
                  <c:v>2015</c:v>
                </c:pt>
                <c:pt idx="5">
                  <c:v>2016</c:v>
                </c:pt>
                <c:pt idx="6">
                  <c:v>2017</c:v>
                </c:pt>
              </c:numCache>
            </c:numRef>
          </c:cat>
          <c:val>
            <c:numRef>
              <c:f>Лист1!$L$8:$R$8</c:f>
              <c:numCache>
                <c:formatCode>0.0</c:formatCode>
                <c:ptCount val="7"/>
                <c:pt idx="0">
                  <c:v>100.99936495203717</c:v>
                </c:pt>
                <c:pt idx="1">
                  <c:v>97.832417764246472</c:v>
                </c:pt>
                <c:pt idx="2">
                  <c:v>97.530697155227813</c:v>
                </c:pt>
                <c:pt idx="3">
                  <c:v>98.872819338951899</c:v>
                </c:pt>
                <c:pt idx="4">
                  <c:v>99.442261821243164</c:v>
                </c:pt>
                <c:pt idx="5">
                  <c:v>100.75487671522805</c:v>
                </c:pt>
                <c:pt idx="6">
                  <c:v>94.797465252249395</c:v>
                </c:pt>
              </c:numCache>
            </c:numRef>
          </c:val>
          <c:smooth val="0"/>
          <c:extLst>
            <c:ext xmlns:c16="http://schemas.microsoft.com/office/drawing/2014/chart" uri="{C3380CC4-5D6E-409C-BE32-E72D297353CC}">
              <c16:uniqueId val="{00000006-DF34-48DF-84BF-93727CA7B32A}"/>
            </c:ext>
          </c:extLst>
        </c:ser>
        <c:dLbls>
          <c:showLegendKey val="0"/>
          <c:showVal val="0"/>
          <c:showCatName val="0"/>
          <c:showSerName val="0"/>
          <c:showPercent val="0"/>
          <c:showBubbleSize val="0"/>
        </c:dLbls>
        <c:marker val="1"/>
        <c:smooth val="0"/>
        <c:axId val="350702224"/>
        <c:axId val="350701832"/>
      </c:lineChart>
      <c:lineChart>
        <c:grouping val="standard"/>
        <c:varyColors val="0"/>
        <c:ser>
          <c:idx val="2"/>
          <c:order val="2"/>
          <c:tx>
            <c:strRef>
              <c:f>Лист1!$K$7</c:f>
              <c:strCache>
                <c:ptCount val="1"/>
                <c:pt idx="0">
                  <c:v>Безработни  (дясна ос)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34-48DF-84BF-93727CA7B32A}"/>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34-48DF-84BF-93727CA7B32A}"/>
                </c:ext>
              </c:extLst>
            </c:dLbl>
            <c:spPr>
              <a:noFill/>
              <a:ln>
                <a:solidFill>
                  <a:srgbClr val="0070C0"/>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Лист1!$L$4:$R$4</c:f>
              <c:numCache>
                <c:formatCode>General</c:formatCode>
                <c:ptCount val="7"/>
                <c:pt idx="0">
                  <c:v>2011</c:v>
                </c:pt>
                <c:pt idx="1">
                  <c:v>2012</c:v>
                </c:pt>
                <c:pt idx="2">
                  <c:v>2013</c:v>
                </c:pt>
                <c:pt idx="3">
                  <c:v>2014</c:v>
                </c:pt>
                <c:pt idx="4">
                  <c:v>2015</c:v>
                </c:pt>
                <c:pt idx="5">
                  <c:v>2016</c:v>
                </c:pt>
                <c:pt idx="6">
                  <c:v>2017</c:v>
                </c:pt>
              </c:numCache>
            </c:numRef>
          </c:cat>
          <c:val>
            <c:numRef>
              <c:f>Лист1!$L$7:$R$7</c:f>
              <c:numCache>
                <c:formatCode>0.0</c:formatCode>
                <c:ptCount val="7"/>
                <c:pt idx="0">
                  <c:v>106.78399091683224</c:v>
                </c:pt>
                <c:pt idx="1">
                  <c:v>109.06432748538013</c:v>
                </c:pt>
                <c:pt idx="2">
                  <c:v>106.33682671216182</c:v>
                </c:pt>
                <c:pt idx="3">
                  <c:v>88.127435250974102</c:v>
                </c:pt>
                <c:pt idx="4">
                  <c:v>79.349804941482446</c:v>
                </c:pt>
                <c:pt idx="5">
                  <c:v>81.022615535889869</c:v>
                </c:pt>
                <c:pt idx="6">
                  <c:v>83.697411003236255</c:v>
                </c:pt>
              </c:numCache>
            </c:numRef>
          </c:val>
          <c:smooth val="0"/>
          <c:extLst>
            <c:ext xmlns:c16="http://schemas.microsoft.com/office/drawing/2014/chart" uri="{C3380CC4-5D6E-409C-BE32-E72D297353CC}">
              <c16:uniqueId val="{00000009-DF34-48DF-84BF-93727CA7B32A}"/>
            </c:ext>
          </c:extLst>
        </c:ser>
        <c:dLbls>
          <c:showLegendKey val="0"/>
          <c:showVal val="0"/>
          <c:showCatName val="0"/>
          <c:showSerName val="0"/>
          <c:showPercent val="0"/>
          <c:showBubbleSize val="0"/>
        </c:dLbls>
        <c:marker val="1"/>
        <c:smooth val="0"/>
        <c:axId val="397552504"/>
        <c:axId val="397555640"/>
      </c:lineChart>
      <c:catAx>
        <c:axId val="35070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50701832"/>
        <c:crosses val="autoZero"/>
        <c:auto val="1"/>
        <c:lblAlgn val="ctr"/>
        <c:lblOffset val="100"/>
        <c:noMultiLvlLbl val="0"/>
      </c:catAx>
      <c:valAx>
        <c:axId val="350701832"/>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50702224"/>
        <c:crosses val="autoZero"/>
        <c:crossBetween val="between"/>
      </c:valAx>
      <c:valAx>
        <c:axId val="397555640"/>
        <c:scaling>
          <c:orientation val="minMax"/>
          <c:min val="7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97552504"/>
        <c:crosses val="max"/>
        <c:crossBetween val="between"/>
      </c:valAx>
      <c:catAx>
        <c:axId val="397552504"/>
        <c:scaling>
          <c:orientation val="minMax"/>
        </c:scaling>
        <c:delete val="1"/>
        <c:axPos val="b"/>
        <c:numFmt formatCode="General" sourceLinked="1"/>
        <c:majorTickMark val="out"/>
        <c:minorTickMark val="none"/>
        <c:tickLblPos val="nextTo"/>
        <c:crossAx val="397555640"/>
        <c:crosses val="autoZero"/>
        <c:auto val="1"/>
        <c:lblAlgn val="ctr"/>
        <c:lblOffset val="100"/>
        <c:noMultiLvlLbl val="0"/>
      </c:catAx>
      <c:spPr>
        <a:noFill/>
        <a:ln>
          <a:noFill/>
        </a:ln>
        <a:effectLst/>
      </c:spPr>
    </c:plotArea>
    <c:legend>
      <c:legendPos val="b"/>
      <c:layout>
        <c:manualLayout>
          <c:xMode val="edge"/>
          <c:yMode val="edge"/>
          <c:x val="7.4911453199964617E-2"/>
          <c:y val="0.8649381436246627"/>
          <c:w val="0.89925950205094729"/>
          <c:h val="0.11835458358109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49955731581458"/>
          <c:y val="0.23021430904385845"/>
          <c:w val="0.84933610469350029"/>
          <c:h val="0.53046890048322115"/>
        </c:manualLayout>
      </c:layout>
      <c:scatterChart>
        <c:scatterStyle val="smoothMarker"/>
        <c:varyColors val="1"/>
        <c:ser>
          <c:idx val="0"/>
          <c:order val="0"/>
          <c:spPr>
            <a:ln w="28575">
              <a:solidFill>
                <a:srgbClr val="FF0000"/>
              </a:solidFill>
            </a:ln>
          </c:spPr>
          <c:marker>
            <c:spPr>
              <a:solidFill>
                <a:schemeClr val="tx1"/>
              </a:solidFill>
              <a:ln>
                <a:solidFill>
                  <a:sysClr val="windowText" lastClr="000000"/>
                </a:solidFill>
              </a:ln>
            </c:spPr>
          </c:marker>
          <c:dLbls>
            <c:dLbl>
              <c:idx val="0"/>
              <c:tx>
                <c:rich>
                  <a:bodyPr/>
                  <a:lstStyle/>
                  <a:p>
                    <a:r>
                      <a:rPr lang="en-US"/>
                      <a:t>2008</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50-4684-915A-CF7D1211610C}"/>
                </c:ext>
              </c:extLst>
            </c:dLbl>
            <c:dLbl>
              <c:idx val="1"/>
              <c:tx>
                <c:rich>
                  <a:bodyPr/>
                  <a:lstStyle/>
                  <a:p>
                    <a:r>
                      <a:rPr lang="en-US"/>
                      <a:t>2009</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0-4684-915A-CF7D1211610C}"/>
                </c:ext>
              </c:extLst>
            </c:dLbl>
            <c:dLbl>
              <c:idx val="2"/>
              <c:tx>
                <c:rich>
                  <a:bodyPr/>
                  <a:lstStyle/>
                  <a:p>
                    <a:r>
                      <a:rPr lang="en-US"/>
                      <a:t>2010</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50-4684-915A-CF7D1211610C}"/>
                </c:ext>
              </c:extLst>
            </c:dLbl>
            <c:dLbl>
              <c:idx val="3"/>
              <c:layout>
                <c:manualLayout>
                  <c:x val="-2.7599001472121375E-2"/>
                  <c:y val="-5.1704691820893371E-2"/>
                </c:manualLayout>
              </c:layout>
              <c:tx>
                <c:rich>
                  <a:bodyPr/>
                  <a:lstStyle/>
                  <a:p>
                    <a:r>
                      <a:rPr lang="en-US"/>
                      <a:t>2014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50-4684-915A-CF7D1211610C}"/>
                </c:ext>
              </c:extLst>
            </c:dLbl>
            <c:dLbl>
              <c:idx val="4"/>
              <c:layout>
                <c:manualLayout>
                  <c:x val="-2.7599001472121375E-2"/>
                  <c:y val="-5.1704691820893371E-2"/>
                </c:manualLayout>
              </c:layout>
              <c:tx>
                <c:rich>
                  <a:bodyPr/>
                  <a:lstStyle/>
                  <a:p>
                    <a:r>
                      <a:rPr lang="en-US"/>
                      <a:t>2012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50-4684-915A-CF7D1211610C}"/>
                </c:ext>
              </c:extLst>
            </c:dLbl>
            <c:dLbl>
              <c:idx val="5"/>
              <c:tx>
                <c:rich>
                  <a:bodyPr/>
                  <a:lstStyle/>
                  <a:p>
                    <a:r>
                      <a:rPr lang="en-US"/>
                      <a:t>2013</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50-4684-915A-CF7D1211610C}"/>
                </c:ext>
              </c:extLst>
            </c:dLbl>
            <c:dLbl>
              <c:idx val="6"/>
              <c:layout>
                <c:manualLayout>
                  <c:x val="-6.4221556886227549E-2"/>
                  <c:y val="5.0778556109733357E-2"/>
                </c:manualLayout>
              </c:layout>
              <c:tx>
                <c:rich>
                  <a:bodyPr/>
                  <a:lstStyle/>
                  <a:p>
                    <a:r>
                      <a:rPr lang="en-US"/>
                      <a:t>2011</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50-4684-915A-CF7D1211610C}"/>
                </c:ext>
              </c:extLst>
            </c:dLbl>
            <c:dLbl>
              <c:idx val="7"/>
              <c:layout>
                <c:manualLayout>
                  <c:x val="-2.0945641525348314E-2"/>
                  <c:y val="-4.7763028438946115E-2"/>
                </c:manualLayout>
              </c:layout>
              <c:tx>
                <c:rich>
                  <a:bodyPr/>
                  <a:lstStyle/>
                  <a:p>
                    <a:r>
                      <a:rPr lang="en-US"/>
                      <a:t>2015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50-4684-915A-CF7D1211610C}"/>
                </c:ext>
              </c:extLst>
            </c:dLbl>
            <c:dLbl>
              <c:idx val="8"/>
              <c:layout>
                <c:manualLayout>
                  <c:x val="-2.7599001472121375E-2"/>
                  <c:y val="-6.3529681966734849E-2"/>
                </c:manualLayout>
              </c:layout>
              <c:tx>
                <c:rich>
                  <a:bodyPr/>
                  <a:lstStyle/>
                  <a:p>
                    <a:r>
                      <a:rPr lang="en-US"/>
                      <a:t>2016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150-4684-915A-CF7D1211610C}"/>
                </c:ext>
              </c:extLst>
            </c:dLbl>
            <c:dLbl>
              <c:idx val="9"/>
              <c:layout>
                <c:manualLayout>
                  <c:x val="-1.2628941591881883E-2"/>
                  <c:y val="-4.3821365056998934E-2"/>
                </c:manualLayout>
              </c:layout>
              <c:tx>
                <c:rich>
                  <a:bodyPr/>
                  <a:lstStyle/>
                  <a:p>
                    <a:r>
                      <a:rPr lang="en-US"/>
                      <a:t>2017</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50-4684-915A-CF7D1211610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Sheet1!$AR$3:$BA$3</c:f>
              <c:numCache>
                <c:formatCode>0.0</c:formatCode>
                <c:ptCount val="10"/>
                <c:pt idx="0">
                  <c:v>5.6</c:v>
                </c:pt>
                <c:pt idx="1">
                  <c:v>6.8</c:v>
                </c:pt>
                <c:pt idx="2">
                  <c:v>10.3</c:v>
                </c:pt>
                <c:pt idx="3">
                  <c:v>11.3</c:v>
                </c:pt>
                <c:pt idx="4">
                  <c:v>12.3</c:v>
                </c:pt>
                <c:pt idx="5">
                  <c:v>12.9</c:v>
                </c:pt>
                <c:pt idx="6">
                  <c:v>11.4</c:v>
                </c:pt>
                <c:pt idx="7">
                  <c:v>9.1</c:v>
                </c:pt>
                <c:pt idx="8">
                  <c:v>7.6</c:v>
                </c:pt>
                <c:pt idx="9">
                  <c:v>6.2</c:v>
                </c:pt>
              </c:numCache>
            </c:numRef>
          </c:xVal>
          <c:yVal>
            <c:numRef>
              <c:f>Sheet1!$AR$4:$BA$4</c:f>
              <c:numCache>
                <c:formatCode>0.00</c:formatCode>
                <c:ptCount val="10"/>
                <c:pt idx="0">
                  <c:v>0.92500000000000004</c:v>
                </c:pt>
                <c:pt idx="1">
                  <c:v>0.72500000000000009</c:v>
                </c:pt>
                <c:pt idx="2">
                  <c:v>0.75</c:v>
                </c:pt>
                <c:pt idx="3">
                  <c:v>0.7</c:v>
                </c:pt>
                <c:pt idx="4">
                  <c:v>0.72499999999999998</c:v>
                </c:pt>
                <c:pt idx="5">
                  <c:v>0.67500000000000004</c:v>
                </c:pt>
                <c:pt idx="6">
                  <c:v>0.7</c:v>
                </c:pt>
                <c:pt idx="7">
                  <c:v>0.8</c:v>
                </c:pt>
                <c:pt idx="8">
                  <c:v>0.85000000000000009</c:v>
                </c:pt>
                <c:pt idx="9">
                  <c:v>0.85000000000000009</c:v>
                </c:pt>
              </c:numCache>
            </c:numRef>
          </c:yVal>
          <c:smooth val="1"/>
          <c:extLst>
            <c:ext xmlns:c16="http://schemas.microsoft.com/office/drawing/2014/chart" uri="{C3380CC4-5D6E-409C-BE32-E72D297353CC}">
              <c16:uniqueId val="{0000000A-9150-4684-915A-CF7D1211610C}"/>
            </c:ext>
          </c:extLst>
        </c:ser>
        <c:dLbls>
          <c:showLegendKey val="0"/>
          <c:showVal val="0"/>
          <c:showCatName val="0"/>
          <c:showSerName val="0"/>
          <c:showPercent val="0"/>
          <c:showBubbleSize val="0"/>
        </c:dLbls>
        <c:axId val="397291672"/>
        <c:axId val="397292456"/>
      </c:scatterChart>
      <c:valAx>
        <c:axId val="397291672"/>
        <c:scaling>
          <c:orientation val="minMax"/>
          <c:max val="13"/>
          <c:min val="5"/>
        </c:scaling>
        <c:delete val="0"/>
        <c:axPos val="b"/>
        <c:title>
          <c:tx>
            <c:rich>
              <a:bodyPr/>
              <a:lstStyle/>
              <a:p>
                <a:pPr>
                  <a:defRPr sz="1800"/>
                </a:pPr>
                <a:r>
                  <a:rPr lang="bg-BG" sz="1800"/>
                  <a:t>КБ, %</a:t>
                </a:r>
              </a:p>
            </c:rich>
          </c:tx>
          <c:layout>
            <c:manualLayout>
              <c:xMode val="edge"/>
              <c:yMode val="edge"/>
              <c:x val="0.52212913536699701"/>
              <c:y val="0.88805241736246621"/>
            </c:manualLayout>
          </c:layout>
          <c:overlay val="0"/>
        </c:title>
        <c:numFmt formatCode="0.0" sourceLinked="1"/>
        <c:majorTickMark val="out"/>
        <c:minorTickMark val="none"/>
        <c:tickLblPos val="nextTo"/>
        <c:txPr>
          <a:bodyPr/>
          <a:lstStyle/>
          <a:p>
            <a:pPr>
              <a:defRPr sz="1800"/>
            </a:pPr>
            <a:endParaRPr lang="en-US"/>
          </a:p>
        </c:txPr>
        <c:crossAx val="397292456"/>
        <c:crosses val="autoZero"/>
        <c:crossBetween val="midCat"/>
        <c:majorUnit val="1"/>
      </c:valAx>
      <c:valAx>
        <c:axId val="397292456"/>
        <c:scaling>
          <c:orientation val="minMax"/>
          <c:min val="0.60000000000000009"/>
        </c:scaling>
        <c:delete val="0"/>
        <c:axPos val="l"/>
        <c:majorGridlines/>
        <c:title>
          <c:tx>
            <c:rich>
              <a:bodyPr/>
              <a:lstStyle/>
              <a:p>
                <a:pPr>
                  <a:defRPr sz="1800"/>
                </a:pPr>
                <a:r>
                  <a:rPr lang="bg-BG" sz="1800"/>
                  <a:t>КСРМ, %</a:t>
                </a:r>
              </a:p>
            </c:rich>
          </c:tx>
          <c:layout>
            <c:manualLayout>
              <c:xMode val="edge"/>
              <c:yMode val="edge"/>
              <c:x val="0"/>
              <c:y val="0.35550917290246092"/>
            </c:manualLayout>
          </c:layout>
          <c:overlay val="0"/>
        </c:title>
        <c:numFmt formatCode="0.00" sourceLinked="1"/>
        <c:majorTickMark val="out"/>
        <c:minorTickMark val="none"/>
        <c:tickLblPos val="nextTo"/>
        <c:txPr>
          <a:bodyPr/>
          <a:lstStyle/>
          <a:p>
            <a:pPr>
              <a:defRPr sz="1800"/>
            </a:pPr>
            <a:endParaRPr lang="en-US"/>
          </a:p>
        </c:txPr>
        <c:crossAx val="397291672"/>
        <c:crossesAt val="4"/>
        <c:crossBetween val="midCat"/>
      </c:valAx>
    </c:plotArea>
    <c:plotVisOnly val="1"/>
    <c:dispBlanksAs val="gap"/>
    <c:showDLblsOverMax val="0"/>
  </c:chart>
  <c:txPr>
    <a:bodyPr/>
    <a:lstStyle/>
    <a:p>
      <a:pPr>
        <a:defRPr sz="2400">
          <a:solidFill>
            <a:schemeClr val="bg1"/>
          </a:solidFill>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681714785651795"/>
          <c:y val="6.3576158940397351E-2"/>
          <c:w val="0.75482910469666109"/>
          <c:h val="0.63190691121365583"/>
        </c:manualLayout>
      </c:layout>
      <c:lineChart>
        <c:grouping val="standard"/>
        <c:varyColors val="0"/>
        <c:ser>
          <c:idx val="0"/>
          <c:order val="0"/>
          <c:tx>
            <c:strRef>
              <c:f>'фиг. 7'!$P$5</c:f>
              <c:strCache>
                <c:ptCount val="1"/>
                <c:pt idx="0">
                  <c:v>СРЗ</c:v>
                </c:pt>
              </c:strCache>
            </c:strRef>
          </c:tx>
          <c:spPr>
            <a:ln w="57150" cap="rnd" cmpd="sng" algn="ctr">
              <a:solidFill>
                <a:srgbClr val="FF0000"/>
              </a:solidFill>
              <a:prstDash val="solid"/>
              <a:round/>
            </a:ln>
            <a:effectLst/>
          </c:spPr>
          <c:marker>
            <c:symbol val="none"/>
          </c:marker>
          <c:cat>
            <c:numRef>
              <c:f>'фиг. 7'!$O$6:$O$15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'фиг. 7'!$P$6:$P$15</c:f>
              <c:numCache>
                <c:formatCode>General</c:formatCode>
                <c:ptCount val="10"/>
                <c:pt idx="0">
                  <c:v>6538</c:v>
                </c:pt>
                <c:pt idx="1">
                  <c:v>7309</c:v>
                </c:pt>
                <c:pt idx="2">
                  <c:v>7777</c:v>
                </c:pt>
                <c:pt idx="3">
                  <c:v>8230</c:v>
                </c:pt>
                <c:pt idx="4">
                  <c:v>8773</c:v>
                </c:pt>
                <c:pt idx="5">
                  <c:v>9301</c:v>
                </c:pt>
                <c:pt idx="6">
                  <c:v>9860</c:v>
                </c:pt>
                <c:pt idx="7">
                  <c:v>10535</c:v>
                </c:pt>
                <c:pt idx="8">
                  <c:v>11379</c:v>
                </c:pt>
                <c:pt idx="9">
                  <c:v>12725</c:v>
                </c:pt>
              </c:numCache>
            </c:numRef>
          </c:val>
          <c:smooth val="0"/>
          <c:extLst>
            <c:ext xmlns:c16="http://schemas.microsoft.com/office/drawing/2014/chart" uri="{C3380CC4-5D6E-409C-BE32-E72D297353CC}">
              <c16:uniqueId val="{00000000-65F2-46B2-8F38-9284463D3435}"/>
            </c:ext>
          </c:extLst>
        </c:ser>
        <c:dLbls>
          <c:showLegendKey val="0"/>
          <c:showVal val="0"/>
          <c:showCatName val="0"/>
          <c:showSerName val="0"/>
          <c:showPercent val="0"/>
          <c:showBubbleSize val="0"/>
        </c:dLbls>
        <c:marker val="1"/>
        <c:smooth val="0"/>
        <c:axId val="356039120"/>
        <c:axId val="356036768"/>
      </c:lineChart>
      <c:lineChart>
        <c:grouping val="standard"/>
        <c:varyColors val="0"/>
        <c:ser>
          <c:idx val="1"/>
          <c:order val="1"/>
          <c:tx>
            <c:strRef>
              <c:f>'фиг. 7'!$Q$5</c:f>
              <c:strCache>
                <c:ptCount val="1"/>
                <c:pt idx="0">
                  <c:v>Темп СРЗ</c:v>
                </c:pt>
              </c:strCache>
            </c:strRef>
          </c:tx>
          <c:spPr>
            <a:ln w="44450" cap="rnd" cmpd="sng" algn="ctr">
              <a:solidFill>
                <a:srgbClr val="0070C0"/>
              </a:solidFill>
              <a:prstDash val="sysDash"/>
              <a:round/>
            </a:ln>
            <a:effectLst/>
          </c:spPr>
          <c:marker>
            <c:symbol val="circle"/>
            <c:size val="4"/>
            <c:spPr>
              <a:solidFill>
                <a:schemeClr val="dk1">
                  <a:tint val="55000"/>
                </a:schemeClr>
              </a:solidFill>
              <a:ln w="9499" cap="flat" cmpd="sng" algn="ctr">
                <a:solidFill>
                  <a:sysClr val="windowText" lastClr="000000"/>
                </a:solidFill>
                <a:prstDash val="sysDash"/>
                <a:round/>
              </a:ln>
              <a:effectLst/>
            </c:spPr>
          </c:marker>
          <c:cat>
            <c:numRef>
              <c:f>'фиг. 7'!$O$6:$O$15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'фиг. 7'!$Q$6:$Q$15</c:f>
              <c:numCache>
                <c:formatCode>0.0</c:formatCode>
                <c:ptCount val="10"/>
                <c:pt idx="0">
                  <c:v>26.533772014708717</c:v>
                </c:pt>
                <c:pt idx="1">
                  <c:v>11.792597124502919</c:v>
                </c:pt>
                <c:pt idx="2">
                  <c:v>6.4030647147352653</c:v>
                </c:pt>
                <c:pt idx="3">
                  <c:v>5.824868201105815</c:v>
                </c:pt>
                <c:pt idx="4">
                  <c:v>6.5978128797083713</c:v>
                </c:pt>
                <c:pt idx="5">
                  <c:v>6.018465747178837</c:v>
                </c:pt>
                <c:pt idx="6">
                  <c:v>6.010106440167732</c:v>
                </c:pt>
                <c:pt idx="7">
                  <c:v>6.8458417849898581</c:v>
                </c:pt>
                <c:pt idx="8">
                  <c:v>8.0113906027527264</c:v>
                </c:pt>
                <c:pt idx="9">
                  <c:v>11.828807452324469</c:v>
                </c:pt>
              </c:numCache>
            </c:numRef>
          </c:val>
          <c:smooth val="0"/>
          <c:extLst>
            <c:ext xmlns:c16="http://schemas.microsoft.com/office/drawing/2014/chart" uri="{C3380CC4-5D6E-409C-BE32-E72D297353CC}">
              <c16:uniqueId val="{00000001-65F2-46B2-8F38-9284463D3435}"/>
            </c:ext>
          </c:extLst>
        </c:ser>
        <c:ser>
          <c:idx val="2"/>
          <c:order val="2"/>
          <c:tx>
            <c:strRef>
              <c:f>'фиг. 7'!$R$5</c:f>
              <c:strCache>
                <c:ptCount val="1"/>
                <c:pt idx="0">
                  <c:v>Темп реална РЗ</c:v>
                </c:pt>
              </c:strCache>
            </c:strRef>
          </c:tx>
          <c:spPr>
            <a:ln w="44450" cap="rnd" cmpd="dbl" algn="ctr">
              <a:solidFill>
                <a:srgbClr val="F0AD00"/>
              </a:solidFill>
              <a:prstDash val="lgDash"/>
              <a:round/>
            </a:ln>
            <a:effectLst/>
          </c:spPr>
          <c:marker>
            <c:symbol val="none"/>
          </c:marker>
          <c:cat>
            <c:numRef>
              <c:f>'фиг. 7'!$O$6:$O$15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'фиг. 7'!$R$6:$R$15</c:f>
              <c:numCache>
                <c:formatCode>0.0</c:formatCode>
                <c:ptCount val="10"/>
                <c:pt idx="1">
                  <c:v>8.7971904411469666</c:v>
                </c:pt>
                <c:pt idx="2">
                  <c:v>3.8696926690520002</c:v>
                </c:pt>
                <c:pt idx="3">
                  <c:v>1.559374473230136</c:v>
                </c:pt>
                <c:pt idx="4">
                  <c:v>3.4930222133091178</c:v>
                </c:pt>
                <c:pt idx="5">
                  <c:v>5.0728104531009279</c:v>
                </c:pt>
                <c:pt idx="6">
                  <c:v>7.5153209332330135</c:v>
                </c:pt>
                <c:pt idx="7">
                  <c:v>6.9527945795694137</c:v>
                </c:pt>
                <c:pt idx="8">
                  <c:v>8.882450204387851</c:v>
                </c:pt>
                <c:pt idx="9">
                  <c:v>9.5287046545782914</c:v>
                </c:pt>
              </c:numCache>
            </c:numRef>
          </c:val>
          <c:smooth val="0"/>
          <c:extLst>
            <c:ext xmlns:c16="http://schemas.microsoft.com/office/drawing/2014/chart" uri="{C3380CC4-5D6E-409C-BE32-E72D297353CC}">
              <c16:uniqueId val="{00000002-65F2-46B2-8F38-9284463D3435}"/>
            </c:ext>
          </c:extLst>
        </c:ser>
        <c:dLbls>
          <c:showLegendKey val="0"/>
          <c:showVal val="0"/>
          <c:showCatName val="0"/>
          <c:showSerName val="0"/>
          <c:showPercent val="0"/>
          <c:showBubbleSize val="0"/>
        </c:dLbls>
        <c:marker val="1"/>
        <c:smooth val="0"/>
        <c:axId val="356034024"/>
        <c:axId val="356035592"/>
      </c:lineChart>
      <c:catAx>
        <c:axId val="356039120"/>
        <c:scaling>
          <c:orientation val="minMax"/>
        </c:scaling>
        <c:delete val="0"/>
        <c:axPos val="b"/>
        <c:numFmt formatCode="General" sourceLinked="1"/>
        <c:majorTickMark val="none"/>
        <c:minorTickMark val="none"/>
        <c:tickLblPos val="nextTo"/>
        <c:spPr>
          <a:noFill/>
          <a:ln w="9499" cap="flat" cmpd="sng" algn="ctr">
            <a:solidFill>
              <a:schemeClr val="tx1">
                <a:lumMod val="15000"/>
                <a:lumOff val="85000"/>
              </a:schemeClr>
            </a:solidFill>
            <a:prstDash val="solid"/>
            <a:round/>
          </a:ln>
          <a:effectLst/>
        </c:spPr>
        <c:txPr>
          <a:bodyPr rot="-60000000" vert="horz"/>
          <a:lstStyle/>
          <a:p>
            <a:pPr>
              <a:defRPr sz="1800"/>
            </a:pPr>
            <a:endParaRPr lang="en-US"/>
          </a:p>
        </c:txPr>
        <c:crossAx val="356036768"/>
        <c:crosses val="autoZero"/>
        <c:auto val="1"/>
        <c:lblAlgn val="ctr"/>
        <c:lblOffset val="100"/>
        <c:noMultiLvlLbl val="0"/>
      </c:catAx>
      <c:valAx>
        <c:axId val="356036768"/>
        <c:scaling>
          <c:orientation val="minMax"/>
        </c:scaling>
        <c:delete val="0"/>
        <c:axPos val="l"/>
        <c:majorGridlines>
          <c:spPr>
            <a:ln w="9499" cap="flat" cmpd="sng" algn="ctr">
              <a:solidFill>
                <a:schemeClr val="tx1">
                  <a:lumMod val="15000"/>
                  <a:lumOff val="85000"/>
                </a:schemeClr>
              </a:solidFill>
              <a:prstDash val="solid"/>
              <a:round/>
            </a:ln>
            <a:effectLst/>
          </c:spPr>
        </c:majorGridlines>
        <c:title>
          <c:tx>
            <c:rich>
              <a:bodyPr/>
              <a:lstStyle/>
              <a:p>
                <a:pPr>
                  <a:defRPr sz="1800"/>
                </a:pPr>
                <a:r>
                  <a:rPr lang="bg-BG" sz="1800"/>
                  <a:t>Лева</a:t>
                </a:r>
              </a:p>
            </c:rich>
          </c:tx>
          <c:layout>
            <c:manualLayout>
              <c:xMode val="edge"/>
              <c:yMode val="edge"/>
              <c:x val="1.886451978112386E-2"/>
              <c:y val="0.31156749096153313"/>
            </c:manualLayout>
          </c:layout>
          <c:overlay val="0"/>
          <c:spPr>
            <a:noFill/>
            <a:ln>
              <a:noFill/>
            </a:ln>
            <a:effectLst/>
          </c:spPr>
        </c:title>
        <c:numFmt formatCode="General" sourceLinked="1"/>
        <c:majorTickMark val="none"/>
        <c:minorTickMark val="none"/>
        <c:tickLblPos val="nextTo"/>
        <c:spPr>
          <a:noFill/>
          <a:ln w="9499" cap="flat" cmpd="sng" algn="ctr">
            <a:noFill/>
            <a:prstDash val="solid"/>
            <a:round/>
          </a:ln>
          <a:effectLst/>
        </c:spPr>
        <c:txPr>
          <a:bodyPr rot="-60000000" vert="horz"/>
          <a:lstStyle/>
          <a:p>
            <a:pPr>
              <a:defRPr sz="1800"/>
            </a:pPr>
            <a:endParaRPr lang="en-US"/>
          </a:p>
        </c:txPr>
        <c:crossAx val="356039120"/>
        <c:crosses val="autoZero"/>
        <c:crossBetween val="between"/>
      </c:valAx>
      <c:catAx>
        <c:axId val="356034024"/>
        <c:scaling>
          <c:orientation val="minMax"/>
        </c:scaling>
        <c:delete val="1"/>
        <c:axPos val="b"/>
        <c:numFmt formatCode="General" sourceLinked="1"/>
        <c:majorTickMark val="out"/>
        <c:minorTickMark val="none"/>
        <c:tickLblPos val="nextTo"/>
        <c:crossAx val="356035592"/>
        <c:crosses val="autoZero"/>
        <c:auto val="1"/>
        <c:lblAlgn val="ctr"/>
        <c:lblOffset val="100"/>
        <c:noMultiLvlLbl val="0"/>
      </c:catAx>
      <c:valAx>
        <c:axId val="356035592"/>
        <c:scaling>
          <c:orientation val="minMax"/>
        </c:scaling>
        <c:delete val="0"/>
        <c:axPos val="r"/>
        <c:title>
          <c:tx>
            <c:rich>
              <a:bodyPr rot="-5400000" vert="horz"/>
              <a:lstStyle/>
              <a:p>
                <a:pPr>
                  <a:defRPr sz="1800"/>
                </a:pPr>
                <a:r>
                  <a:rPr lang="en-US" sz="1800"/>
                  <a:t>%</a:t>
                </a:r>
              </a:p>
            </c:rich>
          </c:tx>
          <c:overlay val="0"/>
          <c:spPr>
            <a:noFill/>
            <a:ln>
              <a:noFill/>
            </a:ln>
            <a:effectLst/>
          </c:spPr>
        </c:title>
        <c:numFmt formatCode="0.0" sourceLinked="1"/>
        <c:majorTickMark val="out"/>
        <c:minorTickMark val="none"/>
        <c:tickLblPos val="nextTo"/>
        <c:spPr>
          <a:noFill/>
          <a:ln w="9499" cap="flat" cmpd="sng" algn="ctr">
            <a:noFill/>
            <a:prstDash val="solid"/>
            <a:round/>
          </a:ln>
          <a:effectLst/>
        </c:spPr>
        <c:txPr>
          <a:bodyPr rot="-60000000" vert="horz"/>
          <a:lstStyle/>
          <a:p>
            <a:pPr>
              <a:defRPr sz="1800"/>
            </a:pPr>
            <a:endParaRPr lang="en-US"/>
          </a:p>
        </c:txPr>
        <c:crossAx val="356034024"/>
        <c:crosses val="max"/>
        <c:crossBetween val="between"/>
      </c:valAx>
      <c:spPr>
        <a:noFill/>
        <a:ln w="25330">
          <a:noFill/>
        </a:ln>
      </c:spPr>
    </c:plotArea>
    <c:legend>
      <c:legendPos val="b"/>
      <c:layout>
        <c:manualLayout>
          <c:xMode val="edge"/>
          <c:yMode val="edge"/>
          <c:x val="0.13926087412909369"/>
          <c:y val="0.87446723571373308"/>
          <c:w val="0.80495411224544544"/>
          <c:h val="0.10652011123451864"/>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499" cap="flat" cmpd="sng" algn="ctr">
      <a:solidFill>
        <a:schemeClr val="tx1">
          <a:lumMod val="15000"/>
          <a:lumOff val="85000"/>
        </a:schemeClr>
      </a:solidFill>
      <a:prstDash val="solid"/>
      <a:round/>
    </a:ln>
    <a:effectLst/>
  </c:spPr>
  <c:txPr>
    <a:bodyPr/>
    <a:lstStyle/>
    <a:p>
      <a:pPr>
        <a:defRPr sz="24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948290891227155E-2"/>
          <c:y val="6.4322455251617575E-2"/>
          <c:w val="0.88270626362101723"/>
          <c:h val="0.6924243204997601"/>
        </c:manualLayout>
      </c:layout>
      <c:lineChart>
        <c:grouping val="standard"/>
        <c:varyColors val="0"/>
        <c:ser>
          <c:idx val="1"/>
          <c:order val="0"/>
          <c:tx>
            <c:strRef>
              <c:f>Лист1!$C$23</c:f>
              <c:strCache>
                <c:ptCount val="1"/>
                <c:pt idx="0">
                  <c:v>15 - 64 години</c:v>
                </c:pt>
              </c:strCache>
            </c:strRef>
          </c:tx>
          <c:spPr>
            <a:ln w="44450" cap="rnd">
              <a:solidFill>
                <a:srgbClr val="FF0000"/>
              </a:solidFill>
              <a:round/>
            </a:ln>
            <a:effectLst/>
          </c:spPr>
          <c:marker>
            <c:symbol val="none"/>
          </c:marker>
          <c:cat>
            <c:strRef>
              <c:f>Лист1!$D$22:$M$22</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Лист1!$D$23:$M$23</c:f>
              <c:numCache>
                <c:formatCode>General</c:formatCode>
                <c:ptCount val="10"/>
                <c:pt idx="0">
                  <c:v>1.7000000000000028</c:v>
                </c:pt>
                <c:pt idx="1">
                  <c:v>1.8999999999999986</c:v>
                </c:pt>
                <c:pt idx="2">
                  <c:v>4.2999999999999972</c:v>
                </c:pt>
                <c:pt idx="3">
                  <c:v>5.8000000000000043</c:v>
                </c:pt>
                <c:pt idx="4">
                  <c:v>5.2999999999999972</c:v>
                </c:pt>
                <c:pt idx="5">
                  <c:v>4.5999999999999943</c:v>
                </c:pt>
                <c:pt idx="6">
                  <c:v>3.7999999999999972</c:v>
                </c:pt>
                <c:pt idx="7">
                  <c:v>2.6999999999999957</c:v>
                </c:pt>
                <c:pt idx="8">
                  <c:v>3.1999999999999957</c:v>
                </c:pt>
                <c:pt idx="9">
                  <c:v>0.69999999999998863</c:v>
                </c:pt>
              </c:numCache>
            </c:numRef>
          </c:val>
          <c:smooth val="0"/>
          <c:extLst>
            <c:ext xmlns:c16="http://schemas.microsoft.com/office/drawing/2014/chart" uri="{C3380CC4-5D6E-409C-BE32-E72D297353CC}">
              <c16:uniqueId val="{00000000-92CF-4018-9874-3E8100E170C8}"/>
            </c:ext>
          </c:extLst>
        </c:ser>
        <c:ser>
          <c:idx val="2"/>
          <c:order val="1"/>
          <c:tx>
            <c:strRef>
              <c:f>Лист1!$C$24</c:f>
              <c:strCache>
                <c:ptCount val="1"/>
                <c:pt idx="0">
                  <c:v>15 - 24 години (дясна скала)</c:v>
                </c:pt>
              </c:strCache>
            </c:strRef>
          </c:tx>
          <c:spPr>
            <a:ln w="44450" cap="rnd">
              <a:solidFill>
                <a:srgbClr val="FFC000"/>
              </a:solidFill>
              <a:prstDash val="dash"/>
              <a:round/>
            </a:ln>
            <a:effectLst/>
          </c:spPr>
          <c:marker>
            <c:symbol val="none"/>
          </c:marker>
          <c:cat>
            <c:strRef>
              <c:f>Лист1!$D$22:$M$22</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Лист1!$D$24:$M$24</c:f>
              <c:numCache>
                <c:formatCode>General</c:formatCode>
                <c:ptCount val="10"/>
                <c:pt idx="0">
                  <c:v>11.099999999999998</c:v>
                </c:pt>
                <c:pt idx="1">
                  <c:v>10.099999999999998</c:v>
                </c:pt>
                <c:pt idx="2">
                  <c:v>9.5999999999999979</c:v>
                </c:pt>
                <c:pt idx="3">
                  <c:v>11.199999999999996</c:v>
                </c:pt>
                <c:pt idx="4">
                  <c:v>10.700000000000003</c:v>
                </c:pt>
                <c:pt idx="5">
                  <c:v>11.000000000000004</c:v>
                </c:pt>
                <c:pt idx="6">
                  <c:v>11.8</c:v>
                </c:pt>
                <c:pt idx="7">
                  <c:v>12.8</c:v>
                </c:pt>
                <c:pt idx="8">
                  <c:v>13.999999999999996</c:v>
                </c:pt>
                <c:pt idx="9">
                  <c:v>11.800000000000004</c:v>
                </c:pt>
              </c:numCache>
            </c:numRef>
          </c:val>
          <c:smooth val="0"/>
          <c:extLst>
            <c:ext xmlns:c16="http://schemas.microsoft.com/office/drawing/2014/chart" uri="{C3380CC4-5D6E-409C-BE32-E72D297353CC}">
              <c16:uniqueId val="{00000001-92CF-4018-9874-3E8100E170C8}"/>
            </c:ext>
          </c:extLst>
        </c:ser>
        <c:ser>
          <c:idx val="3"/>
          <c:order val="2"/>
          <c:tx>
            <c:strRef>
              <c:f>Лист1!$C$25</c:f>
              <c:strCache>
                <c:ptCount val="1"/>
                <c:pt idx="0">
                  <c:v>20-64 години</c:v>
                </c:pt>
              </c:strCache>
            </c:strRef>
          </c:tx>
          <c:spPr>
            <a:ln w="44450" cap="rnd">
              <a:solidFill>
                <a:srgbClr val="0070C0"/>
              </a:solidFill>
              <a:prstDash val="sysDash"/>
              <a:round/>
            </a:ln>
            <a:effectLst/>
          </c:spPr>
          <c:marker>
            <c:symbol val="none"/>
          </c:marker>
          <c:cat>
            <c:strRef>
              <c:f>Лист1!$D$22:$M$22</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Лист1!$D$25:$M$25</c:f>
              <c:numCache>
                <c:formatCode>General</c:formatCode>
                <c:ptCount val="10"/>
                <c:pt idx="0">
                  <c:v>-0.40000000000000568</c:v>
                </c:pt>
                <c:pt idx="1">
                  <c:v>0.20000000000000284</c:v>
                </c:pt>
                <c:pt idx="2">
                  <c:v>3.8999999999999915</c:v>
                </c:pt>
                <c:pt idx="3">
                  <c:v>5.6999999999999957</c:v>
                </c:pt>
                <c:pt idx="4">
                  <c:v>5.4000000000000057</c:v>
                </c:pt>
                <c:pt idx="5">
                  <c:v>4.9000000000000057</c:v>
                </c:pt>
                <c:pt idx="6">
                  <c:v>4.1000000000000085</c:v>
                </c:pt>
                <c:pt idx="7">
                  <c:v>2.9000000000000057</c:v>
                </c:pt>
                <c:pt idx="8">
                  <c:v>3.2999999999999972</c:v>
                </c:pt>
                <c:pt idx="9">
                  <c:v>0.79999999999999716</c:v>
                </c:pt>
              </c:numCache>
            </c:numRef>
          </c:val>
          <c:smooth val="0"/>
          <c:extLst>
            <c:ext xmlns:c16="http://schemas.microsoft.com/office/drawing/2014/chart" uri="{C3380CC4-5D6E-409C-BE32-E72D297353CC}">
              <c16:uniqueId val="{00000002-92CF-4018-9874-3E8100E170C8}"/>
            </c:ext>
          </c:extLst>
        </c:ser>
        <c:dLbls>
          <c:showLegendKey val="0"/>
          <c:showVal val="0"/>
          <c:showCatName val="0"/>
          <c:showSerName val="0"/>
          <c:showPercent val="0"/>
          <c:showBubbleSize val="0"/>
        </c:dLbls>
        <c:smooth val="0"/>
        <c:axId val="404449864"/>
        <c:axId val="404449080"/>
      </c:lineChart>
      <c:catAx>
        <c:axId val="404449864"/>
        <c:scaling>
          <c:orientation val="minMax"/>
        </c:scaling>
        <c:delete val="0"/>
        <c:axPos val="b"/>
        <c:numFmt formatCode="General" sourceLinked="1"/>
        <c:majorTickMark val="none"/>
        <c:minorTickMark val="none"/>
        <c:tickLblPos val="low"/>
        <c:spPr>
          <a:noFill/>
          <a:ln w="9433" cap="flat" cmpd="sng" algn="ctr">
            <a:solidFill>
              <a:schemeClr val="tx1">
                <a:lumMod val="15000"/>
                <a:lumOff val="85000"/>
              </a:schemeClr>
            </a:solidFill>
            <a:round/>
          </a:ln>
          <a:effectLst/>
        </c:spPr>
        <c:txPr>
          <a:bodyPr rot="0" vert="horz"/>
          <a:lstStyle/>
          <a:p>
            <a:pPr>
              <a:defRPr/>
            </a:pPr>
            <a:endParaRPr lang="en-US"/>
          </a:p>
        </c:txPr>
        <c:crossAx val="404449080"/>
        <c:crosses val="autoZero"/>
        <c:auto val="1"/>
        <c:lblAlgn val="ctr"/>
        <c:lblOffset val="100"/>
        <c:noMultiLvlLbl val="0"/>
      </c:catAx>
      <c:valAx>
        <c:axId val="404449080"/>
        <c:scaling>
          <c:orientation val="minMax"/>
        </c:scaling>
        <c:delete val="0"/>
        <c:axPos val="l"/>
        <c:majorGridlines>
          <c:spPr>
            <a:ln w="9433" cap="flat" cmpd="sng" algn="ctr">
              <a:solidFill>
                <a:schemeClr val="tx1">
                  <a:lumMod val="15000"/>
                  <a:lumOff val="85000"/>
                </a:schemeClr>
              </a:solidFill>
              <a:round/>
            </a:ln>
            <a:effectLst/>
          </c:spPr>
        </c:majorGridlines>
        <c:title>
          <c:tx>
            <c:rich>
              <a:bodyPr/>
              <a:lstStyle/>
              <a:p>
                <a:pPr>
                  <a:defRPr/>
                </a:pPr>
                <a:r>
                  <a:rPr lang="bg-BG"/>
                  <a:t>%</a:t>
                </a:r>
              </a:p>
            </c:rich>
          </c:tx>
          <c:overlay val="0"/>
          <c:spPr>
            <a:noFill/>
            <a:ln w="25155">
              <a:noFill/>
            </a:ln>
          </c:spPr>
        </c:title>
        <c:numFmt formatCode="General" sourceLinked="1"/>
        <c:majorTickMark val="none"/>
        <c:minorTickMark val="none"/>
        <c:tickLblPos val="nextTo"/>
        <c:spPr>
          <a:ln w="6289">
            <a:noFill/>
          </a:ln>
        </c:spPr>
        <c:txPr>
          <a:bodyPr rot="0" vert="horz"/>
          <a:lstStyle/>
          <a:p>
            <a:pPr>
              <a:defRPr/>
            </a:pPr>
            <a:endParaRPr lang="en-US"/>
          </a:p>
        </c:txPr>
        <c:crossAx val="404449864"/>
        <c:crosses val="autoZero"/>
        <c:crossBetween val="between"/>
      </c:valAx>
      <c:spPr>
        <a:noFill/>
        <a:ln w="25155">
          <a:noFill/>
        </a:ln>
      </c:spPr>
    </c:plotArea>
    <c:legend>
      <c:legendPos val="r"/>
      <c:layout>
        <c:manualLayout>
          <c:xMode val="edge"/>
          <c:yMode val="edge"/>
          <c:x val="4.8265753375657555E-2"/>
          <c:y val="0.85182682097431928"/>
          <c:w val="0.89920948616600793"/>
          <c:h val="0.13224759516394638"/>
        </c:manualLayout>
      </c:layout>
      <c:overlay val="0"/>
      <c:spPr>
        <a:noFill/>
        <a:ln w="25155">
          <a:noFill/>
        </a:ln>
      </c:spPr>
    </c:legend>
    <c:plotVisOnly val="1"/>
    <c:dispBlanksAs val="gap"/>
    <c:showDLblsOverMax val="0"/>
  </c:chart>
  <c:spPr>
    <a:solidFill>
      <a:schemeClr val="bg1"/>
    </a:solidFill>
    <a:ln w="9433" cap="flat" cmpd="sng" algn="ctr">
      <a:solidFill>
        <a:schemeClr val="tx1">
          <a:lumMod val="15000"/>
          <a:lumOff val="85000"/>
        </a:schemeClr>
      </a:solidFill>
      <a:round/>
    </a:ln>
    <a:effectLst/>
  </c:spPr>
  <c:txPr>
    <a:bodyPr/>
    <a:lstStyle/>
    <a:p>
      <a:pPr>
        <a:defRPr sz="1800" b="0" i="0" u="none" strike="noStrike" baseline="0">
          <a:solidFill>
            <a:srgbClr val="000000"/>
          </a:solidFill>
          <a:latin typeface="+mn-lt"/>
          <a:ea typeface="Calibri"/>
          <a:cs typeface="Calibri"/>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61367716410311E-2"/>
          <c:y val="4.2210629937339407E-2"/>
          <c:w val="0.9326896050667528"/>
          <c:h val="0.6623233496870945"/>
        </c:manualLayout>
      </c:layout>
      <c:lineChart>
        <c:grouping val="standard"/>
        <c:varyColors val="0"/>
        <c:ser>
          <c:idx val="0"/>
          <c:order val="0"/>
          <c:tx>
            <c:strRef>
              <c:f>Лист1!$A$4</c:f>
              <c:strCache>
                <c:ptCount val="1"/>
                <c:pt idx="0">
                  <c:v>15 - 74 години</c:v>
                </c:pt>
              </c:strCache>
            </c:strRef>
          </c:tx>
          <c:spPr>
            <a:ln w="44450" cap="rnd">
              <a:solidFill>
                <a:schemeClr val="accent1"/>
              </a:solidFill>
              <a:prstDash val="dash"/>
              <a:round/>
            </a:ln>
            <a:effectLst/>
          </c:spPr>
          <c:marker>
            <c:symbol val="none"/>
          </c:marker>
          <c:dLbls>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9C-4C01-A86B-2516DC29DBB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Лист1!$B$3:$K$3</c:f>
              <c:strCache>
                <c:ptCount val="10"/>
                <c:pt idx="0">
                  <c:v>2008</c:v>
                </c:pt>
                <c:pt idx="1">
                  <c:v>2009</c:v>
                </c:pt>
                <c:pt idx="2">
                  <c:v>2010</c:v>
                </c:pt>
                <c:pt idx="7">
                  <c:v>2015</c:v>
                </c:pt>
                <c:pt idx="8">
                  <c:v>2016</c:v>
                </c:pt>
                <c:pt idx="9">
                  <c:v>2017</c:v>
                </c:pt>
              </c:strCache>
            </c:strRef>
          </c:cat>
          <c:val>
            <c:numRef>
              <c:f>Лист1!$B$4:$K$4</c:f>
              <c:numCache>
                <c:formatCode>General</c:formatCode>
                <c:ptCount val="10"/>
                <c:pt idx="0">
                  <c:v>1.4000000000000004</c:v>
                </c:pt>
                <c:pt idx="1">
                  <c:v>2.1000000000000005</c:v>
                </c:pt>
                <c:pt idx="2">
                  <c:v>-0.80000000000000071</c:v>
                </c:pt>
                <c:pt idx="3">
                  <c:v>-1.7000000000000011</c:v>
                </c:pt>
                <c:pt idx="4">
                  <c:v>-1.9000000000000004</c:v>
                </c:pt>
                <c:pt idx="5">
                  <c:v>-2.1999999999999993</c:v>
                </c:pt>
                <c:pt idx="6">
                  <c:v>-1.2000000000000011</c:v>
                </c:pt>
                <c:pt idx="7">
                  <c:v>0.20000000000000107</c:v>
                </c:pt>
                <c:pt idx="8">
                  <c:v>1</c:v>
                </c:pt>
                <c:pt idx="9">
                  <c:v>1.3999999999999995</c:v>
                </c:pt>
              </c:numCache>
            </c:numRef>
          </c:val>
          <c:smooth val="0"/>
          <c:extLst>
            <c:ext xmlns:c16="http://schemas.microsoft.com/office/drawing/2014/chart" uri="{C3380CC4-5D6E-409C-BE32-E72D297353CC}">
              <c16:uniqueId val="{00000001-3D9C-4C01-A86B-2516DC29DBBA}"/>
            </c:ext>
          </c:extLst>
        </c:ser>
        <c:ser>
          <c:idx val="1"/>
          <c:order val="1"/>
          <c:tx>
            <c:strRef>
              <c:f>Лист1!$A$5</c:f>
              <c:strCache>
                <c:ptCount val="1"/>
                <c:pt idx="0">
                  <c:v>15-29 години</c:v>
                </c:pt>
              </c:strCache>
            </c:strRef>
          </c:tx>
          <c:spPr>
            <a:ln w="44450" cap="rnd">
              <a:solidFill>
                <a:schemeClr val="accent2"/>
              </a:solidFill>
              <a:prstDash val="sysDash"/>
              <a:round/>
            </a:ln>
            <a:effectLst/>
          </c:spPr>
          <c:marker>
            <c:symbol val="none"/>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9C-4C01-A86B-2516DC29DBB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Лист1!$B$3:$K$3</c:f>
              <c:strCache>
                <c:ptCount val="10"/>
                <c:pt idx="0">
                  <c:v>2008</c:v>
                </c:pt>
                <c:pt idx="1">
                  <c:v>2009</c:v>
                </c:pt>
                <c:pt idx="2">
                  <c:v>2010</c:v>
                </c:pt>
                <c:pt idx="7">
                  <c:v>2015</c:v>
                </c:pt>
                <c:pt idx="8">
                  <c:v>2016</c:v>
                </c:pt>
                <c:pt idx="9">
                  <c:v>2017</c:v>
                </c:pt>
              </c:strCache>
            </c:strRef>
          </c:cat>
          <c:val>
            <c:numRef>
              <c:f>Лист1!$B$5:$K$5</c:f>
              <c:numCache>
                <c:formatCode>General</c:formatCode>
                <c:ptCount val="10"/>
                <c:pt idx="0">
                  <c:v>2.9000000000000004</c:v>
                </c:pt>
                <c:pt idx="1">
                  <c:v>3.6999999999999993</c:v>
                </c:pt>
                <c:pt idx="2">
                  <c:v>-0.79999999999999716</c:v>
                </c:pt>
                <c:pt idx="3">
                  <c:v>-3.3000000000000007</c:v>
                </c:pt>
                <c:pt idx="4">
                  <c:v>-4.9000000000000021</c:v>
                </c:pt>
                <c:pt idx="5">
                  <c:v>-4.6999999999999993</c:v>
                </c:pt>
                <c:pt idx="6">
                  <c:v>-1.6000000000000014</c:v>
                </c:pt>
                <c:pt idx="7">
                  <c:v>-1.3000000000000007</c:v>
                </c:pt>
                <c:pt idx="8">
                  <c:v>1.5</c:v>
                </c:pt>
                <c:pt idx="9">
                  <c:v>3.9000000000000004</c:v>
                </c:pt>
              </c:numCache>
            </c:numRef>
          </c:val>
          <c:smooth val="0"/>
          <c:extLst>
            <c:ext xmlns:c16="http://schemas.microsoft.com/office/drawing/2014/chart" uri="{C3380CC4-5D6E-409C-BE32-E72D297353CC}">
              <c16:uniqueId val="{00000003-3D9C-4C01-A86B-2516DC29DBBA}"/>
            </c:ext>
          </c:extLst>
        </c:ser>
        <c:ser>
          <c:idx val="2"/>
          <c:order val="2"/>
          <c:tx>
            <c:strRef>
              <c:f>Лист1!$A$6</c:f>
              <c:strCache>
                <c:ptCount val="1"/>
                <c:pt idx="0">
                  <c:v>Продължително безработни 12 и повече мес. </c:v>
                </c:pt>
              </c:strCache>
            </c:strRef>
          </c:tx>
          <c:spPr>
            <a:ln w="44450" cap="rnd">
              <a:solidFill>
                <a:schemeClr val="accent3"/>
              </a:solidFill>
              <a:round/>
            </a:ln>
            <a:effectLst/>
          </c:spPr>
          <c:marker>
            <c:symbol val="none"/>
          </c:marker>
          <c:dLbls>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9C-4C01-A86B-2516DC29DBB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Лист1!$B$3:$K$3</c:f>
              <c:strCache>
                <c:ptCount val="10"/>
                <c:pt idx="0">
                  <c:v>2008</c:v>
                </c:pt>
                <c:pt idx="1">
                  <c:v>2009</c:v>
                </c:pt>
                <c:pt idx="2">
                  <c:v>2010</c:v>
                </c:pt>
                <c:pt idx="7">
                  <c:v>2015</c:v>
                </c:pt>
                <c:pt idx="8">
                  <c:v>2016</c:v>
                </c:pt>
                <c:pt idx="9">
                  <c:v>2017</c:v>
                </c:pt>
              </c:strCache>
            </c:strRef>
          </c:cat>
          <c:val>
            <c:numRef>
              <c:f>Лист1!$B$6:$K$6</c:f>
              <c:numCache>
                <c:formatCode>General</c:formatCode>
                <c:ptCount val="10"/>
                <c:pt idx="0">
                  <c:v>-14.600000000000001</c:v>
                </c:pt>
                <c:pt idx="1">
                  <c:v>-10</c:v>
                </c:pt>
                <c:pt idx="2">
                  <c:v>-6.2</c:v>
                </c:pt>
                <c:pt idx="3">
                  <c:v>-12.800000000000004</c:v>
                </c:pt>
                <c:pt idx="4">
                  <c:v>-10.700000000000003</c:v>
                </c:pt>
                <c:pt idx="5">
                  <c:v>-10</c:v>
                </c:pt>
                <c:pt idx="6">
                  <c:v>-10.799999999999997</c:v>
                </c:pt>
                <c:pt idx="7">
                  <c:v>-12.700000000000003</c:v>
                </c:pt>
                <c:pt idx="8">
                  <c:v>-12.200000000000003</c:v>
                </c:pt>
                <c:pt idx="9">
                  <c:v>-9.7999999999999972</c:v>
                </c:pt>
              </c:numCache>
            </c:numRef>
          </c:val>
          <c:smooth val="0"/>
          <c:extLst>
            <c:ext xmlns:c16="http://schemas.microsoft.com/office/drawing/2014/chart" uri="{C3380CC4-5D6E-409C-BE32-E72D297353CC}">
              <c16:uniqueId val="{00000005-3D9C-4C01-A86B-2516DC29DBBA}"/>
            </c:ext>
          </c:extLst>
        </c:ser>
        <c:dLbls>
          <c:showLegendKey val="0"/>
          <c:showVal val="0"/>
          <c:showCatName val="0"/>
          <c:showSerName val="0"/>
          <c:showPercent val="0"/>
          <c:showBubbleSize val="0"/>
        </c:dLbls>
        <c:smooth val="0"/>
        <c:axId val="411355960"/>
        <c:axId val="411353216"/>
      </c:lineChart>
      <c:catAx>
        <c:axId val="411355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411353216"/>
        <c:crosses val="autoZero"/>
        <c:auto val="1"/>
        <c:lblAlgn val="ctr"/>
        <c:lblOffset val="100"/>
        <c:noMultiLvlLbl val="0"/>
      </c:catAx>
      <c:valAx>
        <c:axId val="41135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411355960"/>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415031517436654E-2"/>
          <c:y val="8.895070805378176E-2"/>
          <c:w val="0.84578705742094829"/>
          <c:h val="0.66530519473603467"/>
        </c:manualLayout>
      </c:layout>
      <c:barChart>
        <c:barDir val="col"/>
        <c:grouping val="clustered"/>
        <c:varyColors val="0"/>
        <c:ser>
          <c:idx val="0"/>
          <c:order val="0"/>
          <c:tx>
            <c:strRef>
              <c:f>Data!$M$12</c:f>
              <c:strCache>
                <c:ptCount val="1"/>
                <c:pt idx="0">
                  <c:v>ЕС-28</c:v>
                </c:pt>
              </c:strCache>
            </c:strRef>
          </c:tx>
          <c:spPr>
            <a:solidFill>
              <a:srgbClr val="FFC000"/>
            </a:solidFill>
            <a:ln w="25400">
              <a:noFill/>
            </a:ln>
          </c:spPr>
          <c:invertIfNegative val="0"/>
          <c:cat>
            <c:strRef>
              <c:f>Data!$N$11:$W$11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Data!$N$12:$W$12</c:f>
              <c:numCache>
                <c:formatCode>#,##0.0</c:formatCode>
                <c:ptCount val="10"/>
                <c:pt idx="0">
                  <c:v>29.3</c:v>
                </c:pt>
                <c:pt idx="1">
                  <c:v>29.2</c:v>
                </c:pt>
                <c:pt idx="2">
                  <c:v>29</c:v>
                </c:pt>
                <c:pt idx="3">
                  <c:v>28.9</c:v>
                </c:pt>
                <c:pt idx="4">
                  <c:v>28.3</c:v>
                </c:pt>
                <c:pt idx="5">
                  <c:v>28</c:v>
                </c:pt>
                <c:pt idx="6">
                  <c:v>27.7</c:v>
                </c:pt>
                <c:pt idx="7">
                  <c:v>27.5</c:v>
                </c:pt>
                <c:pt idx="8">
                  <c:v>27.1</c:v>
                </c:pt>
                <c:pt idx="9">
                  <c:v>26.7</c:v>
                </c:pt>
              </c:numCache>
            </c:numRef>
          </c:val>
          <c:extLst>
            <c:ext xmlns:c16="http://schemas.microsoft.com/office/drawing/2014/chart" uri="{C3380CC4-5D6E-409C-BE32-E72D297353CC}">
              <c16:uniqueId val="{00000000-5C54-4A1A-8A89-492DFE41FF04}"/>
            </c:ext>
          </c:extLst>
        </c:ser>
        <c:ser>
          <c:idx val="1"/>
          <c:order val="1"/>
          <c:tx>
            <c:strRef>
              <c:f>Data!$M$13</c:f>
              <c:strCache>
                <c:ptCount val="1"/>
                <c:pt idx="0">
                  <c:v>България </c:v>
                </c:pt>
              </c:strCache>
            </c:strRef>
          </c:tx>
          <c:spPr>
            <a:solidFill>
              <a:srgbClr val="60B5CC"/>
            </a:solidFill>
            <a:ln w="25400">
              <a:noFill/>
            </a:ln>
          </c:spPr>
          <c:invertIfNegative val="0"/>
          <c:cat>
            <c:strRef>
              <c:f>Data!$N$11:$W$11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Data!$N$13:$W$13</c:f>
              <c:numCache>
                <c:formatCode>#,##0.0</c:formatCode>
                <c:ptCount val="10"/>
                <c:pt idx="0">
                  <c:v>32.200000000000003</c:v>
                </c:pt>
                <c:pt idx="1">
                  <c:v>32.799999999999997</c:v>
                </c:pt>
                <c:pt idx="2">
                  <c:v>33.299999999999997</c:v>
                </c:pt>
                <c:pt idx="3">
                  <c:v>34.1</c:v>
                </c:pt>
                <c:pt idx="4">
                  <c:v>32.9</c:v>
                </c:pt>
                <c:pt idx="5">
                  <c:v>31.6</c:v>
                </c:pt>
                <c:pt idx="6">
                  <c:v>31</c:v>
                </c:pt>
                <c:pt idx="7">
                  <c:v>30.7</c:v>
                </c:pt>
                <c:pt idx="8">
                  <c:v>31.3</c:v>
                </c:pt>
                <c:pt idx="9">
                  <c:v>28.7</c:v>
                </c:pt>
              </c:numCache>
            </c:numRef>
          </c:val>
          <c:extLst>
            <c:ext xmlns:c16="http://schemas.microsoft.com/office/drawing/2014/chart" uri="{C3380CC4-5D6E-409C-BE32-E72D297353CC}">
              <c16:uniqueId val="{00000001-5C54-4A1A-8A89-492DFE41FF04}"/>
            </c:ext>
          </c:extLst>
        </c:ser>
        <c:dLbls>
          <c:showLegendKey val="0"/>
          <c:showVal val="0"/>
          <c:showCatName val="0"/>
          <c:showSerName val="0"/>
          <c:showPercent val="0"/>
          <c:showBubbleSize val="0"/>
        </c:dLbls>
        <c:gapWidth val="219"/>
        <c:axId val="513336024"/>
        <c:axId val="513336416"/>
      </c:barChart>
      <c:lineChart>
        <c:grouping val="standard"/>
        <c:varyColors val="0"/>
        <c:ser>
          <c:idx val="2"/>
          <c:order val="2"/>
          <c:tx>
            <c:strRef>
              <c:f>Data!$M$14</c:f>
              <c:strCache>
                <c:ptCount val="1"/>
                <c:pt idx="0">
                  <c:v>Разлика</c:v>
                </c:pt>
              </c:strCache>
            </c:strRef>
          </c:tx>
          <c:spPr>
            <a:ln w="38100">
              <a:solidFill>
                <a:srgbClr val="FF0000"/>
              </a:solidFill>
            </a:ln>
          </c:spPr>
          <c:marker>
            <c:symbol val="none"/>
          </c:marker>
          <c:cat>
            <c:strRef>
              <c:f>Data!$N$11:$W$11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Data!$N$14:$W$14</c:f>
              <c:numCache>
                <c:formatCode>#,##0.0</c:formatCode>
                <c:ptCount val="10"/>
                <c:pt idx="0">
                  <c:v>-2.9000000000000021</c:v>
                </c:pt>
                <c:pt idx="1">
                  <c:v>-3.5999999999999979</c:v>
                </c:pt>
                <c:pt idx="2">
                  <c:v>-4.2999999999999972</c:v>
                </c:pt>
                <c:pt idx="3">
                  <c:v>-5.2000000000000028</c:v>
                </c:pt>
                <c:pt idx="4">
                  <c:v>-4.5999999999999979</c:v>
                </c:pt>
                <c:pt idx="5">
                  <c:v>-3.6000000000000014</c:v>
                </c:pt>
                <c:pt idx="6">
                  <c:v>-3.3000000000000007</c:v>
                </c:pt>
                <c:pt idx="7">
                  <c:v>-3.1999999999999993</c:v>
                </c:pt>
                <c:pt idx="8">
                  <c:v>-4.1999999999999993</c:v>
                </c:pt>
                <c:pt idx="9">
                  <c:v>-2</c:v>
                </c:pt>
              </c:numCache>
            </c:numRef>
          </c:val>
          <c:smooth val="0"/>
          <c:extLst>
            <c:ext xmlns:c16="http://schemas.microsoft.com/office/drawing/2014/chart" uri="{C3380CC4-5D6E-409C-BE32-E72D297353CC}">
              <c16:uniqueId val="{00000006-5C54-4A1A-8A89-492DFE41FF04}"/>
            </c:ext>
          </c:extLst>
        </c:ser>
        <c:dLbls>
          <c:showLegendKey val="0"/>
          <c:showVal val="0"/>
          <c:showCatName val="0"/>
          <c:showSerName val="0"/>
          <c:showPercent val="0"/>
          <c:showBubbleSize val="0"/>
        </c:dLbls>
        <c:marker val="1"/>
        <c:smooth val="0"/>
        <c:axId val="714420344"/>
        <c:axId val="714426576"/>
      </c:lineChart>
      <c:catAx>
        <c:axId val="5133360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vert="horz"/>
          <a:lstStyle/>
          <a:p>
            <a:pPr>
              <a:defRPr/>
            </a:pPr>
            <a:endParaRPr lang="en-US"/>
          </a:p>
        </c:txPr>
        <c:crossAx val="513336416"/>
        <c:crosses val="autoZero"/>
        <c:auto val="1"/>
        <c:lblAlgn val="ctr"/>
        <c:lblOffset val="100"/>
        <c:noMultiLvlLbl val="0"/>
      </c:catAx>
      <c:valAx>
        <c:axId val="51333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bg-BG"/>
                  <a:t>%</a:t>
                </a:r>
              </a:p>
            </c:rich>
          </c:tx>
          <c:overlay val="0"/>
          <c:spPr>
            <a:noFill/>
            <a:ln w="25400">
              <a:noFill/>
            </a:ln>
          </c:spPr>
        </c:title>
        <c:numFmt formatCode="#,##0.0" sourceLinked="1"/>
        <c:majorTickMark val="none"/>
        <c:minorTickMark val="none"/>
        <c:tickLblPos val="nextTo"/>
        <c:spPr>
          <a:ln w="6350">
            <a:noFill/>
          </a:ln>
        </c:spPr>
        <c:txPr>
          <a:bodyPr rot="0" vert="horz"/>
          <a:lstStyle/>
          <a:p>
            <a:pPr>
              <a:defRPr/>
            </a:pPr>
            <a:endParaRPr lang="en-US"/>
          </a:p>
        </c:txPr>
        <c:crossAx val="513336024"/>
        <c:crosses val="autoZero"/>
        <c:crossBetween val="between"/>
      </c:valAx>
      <c:valAx>
        <c:axId val="714426576"/>
        <c:scaling>
          <c:orientation val="minMax"/>
        </c:scaling>
        <c:delete val="0"/>
        <c:axPos val="r"/>
        <c:numFmt formatCode="#,##0.0" sourceLinked="1"/>
        <c:majorTickMark val="out"/>
        <c:minorTickMark val="none"/>
        <c:tickLblPos val="nextTo"/>
        <c:crossAx val="714420344"/>
        <c:crosses val="max"/>
        <c:crossBetween val="between"/>
      </c:valAx>
      <c:catAx>
        <c:axId val="714420344"/>
        <c:scaling>
          <c:orientation val="minMax"/>
        </c:scaling>
        <c:delete val="1"/>
        <c:axPos val="b"/>
        <c:numFmt formatCode="General" sourceLinked="1"/>
        <c:majorTickMark val="out"/>
        <c:minorTickMark val="none"/>
        <c:tickLblPos val="nextTo"/>
        <c:crossAx val="714426576"/>
        <c:crosses val="autoZero"/>
        <c:auto val="1"/>
        <c:lblAlgn val="ctr"/>
        <c:lblOffset val="100"/>
        <c:noMultiLvlLbl val="0"/>
      </c:catAx>
      <c:spPr>
        <a:noFill/>
        <a:ln w="25400">
          <a:noFill/>
        </a:ln>
      </c:spPr>
    </c:plotArea>
    <c:legend>
      <c:legendPos val="b"/>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b="0" i="0" u="none" strike="noStrike" baseline="0">
          <a:solidFill>
            <a:srgbClr val="000000"/>
          </a:solidFill>
          <a:latin typeface="+mn-lt"/>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51475035724148"/>
          <c:y val="6.0765596608116292E-2"/>
          <c:w val="0.8689422572178489"/>
          <c:h val="0.62282535836866548"/>
        </c:manualLayout>
      </c:layout>
      <c:lineChart>
        <c:grouping val="standard"/>
        <c:varyColors val="0"/>
        <c:ser>
          <c:idx val="0"/>
          <c:order val="0"/>
          <c:tx>
            <c:strRef>
              <c:f>'Фигура 2 внос'!$A$3</c:f>
              <c:strCache>
                <c:ptCount val="1"/>
                <c:pt idx="0">
                  <c:v>Развити страни</c:v>
                </c:pt>
              </c:strCache>
            </c:strRef>
          </c:tx>
          <c:spPr>
            <a:ln w="28575" cap="rnd">
              <a:solidFill>
                <a:schemeClr val="accent2"/>
              </a:solidFill>
              <a:round/>
            </a:ln>
            <a:effectLst/>
          </c:spPr>
          <c:marker>
            <c:symbol val="none"/>
          </c:marker>
          <c:cat>
            <c:strRef>
              <c:f>'Фигура 2 внос'!$B$1:$O$1</c:f>
              <c:strCache>
                <c:ptCount val="7"/>
                <c:pt idx="0">
                  <c:v>2014</c:v>
                </c:pt>
                <c:pt idx="1">
                  <c:v>2015</c:v>
                </c:pt>
                <c:pt idx="2">
                  <c:v>2016</c:v>
                </c:pt>
                <c:pt idx="3">
                  <c:v>2017</c:v>
                </c:pt>
                <c:pt idx="4">
                  <c:v>2018</c:v>
                </c:pt>
                <c:pt idx="5">
                  <c:v>2019</c:v>
                </c:pt>
                <c:pt idx="6">
                  <c:v>2020</c:v>
                </c:pt>
              </c:strCache>
            </c:strRef>
          </c:cat>
          <c:val>
            <c:numRef>
              <c:f>'Фигура 2 внос'!$B$3:$O$3</c:f>
              <c:numCache>
                <c:formatCode>General</c:formatCode>
                <c:ptCount val="7"/>
                <c:pt idx="0">
                  <c:v>3.8919999999999999</c:v>
                </c:pt>
                <c:pt idx="1">
                  <c:v>4.62</c:v>
                </c:pt>
                <c:pt idx="2">
                  <c:v>2.65</c:v>
                </c:pt>
                <c:pt idx="3">
                  <c:v>3.952</c:v>
                </c:pt>
                <c:pt idx="4">
                  <c:v>5.101</c:v>
                </c:pt>
                <c:pt idx="5">
                  <c:v>4.5259999999999998</c:v>
                </c:pt>
                <c:pt idx="6">
                  <c:v>3.9279999999999999</c:v>
                </c:pt>
              </c:numCache>
            </c:numRef>
          </c:val>
          <c:smooth val="0"/>
          <c:extLst>
            <c:ext xmlns:c16="http://schemas.microsoft.com/office/drawing/2014/chart" uri="{C3380CC4-5D6E-409C-BE32-E72D297353CC}">
              <c16:uniqueId val="{00000000-334D-438A-8305-1D39D74140FA}"/>
            </c:ext>
          </c:extLst>
        </c:ser>
        <c:ser>
          <c:idx val="1"/>
          <c:order val="1"/>
          <c:tx>
            <c:strRef>
              <c:f>'Фигура 2 внос'!$A$4</c:f>
              <c:strCache>
                <c:ptCount val="1"/>
                <c:pt idx="0">
                  <c:v>Развиващи се страни</c:v>
                </c:pt>
              </c:strCache>
            </c:strRef>
          </c:tx>
          <c:spPr>
            <a:ln w="28575" cap="rnd">
              <a:solidFill>
                <a:schemeClr val="accent4"/>
              </a:solidFill>
              <a:round/>
            </a:ln>
            <a:effectLst/>
          </c:spPr>
          <c:marker>
            <c:symbol val="none"/>
          </c:marker>
          <c:cat>
            <c:strRef>
              <c:f>'Фигура 2 внос'!$B$1:$O$1</c:f>
              <c:strCache>
                <c:ptCount val="7"/>
                <c:pt idx="0">
                  <c:v>2014</c:v>
                </c:pt>
                <c:pt idx="1">
                  <c:v>2015</c:v>
                </c:pt>
                <c:pt idx="2">
                  <c:v>2016</c:v>
                </c:pt>
                <c:pt idx="3">
                  <c:v>2017</c:v>
                </c:pt>
                <c:pt idx="4">
                  <c:v>2018</c:v>
                </c:pt>
                <c:pt idx="5">
                  <c:v>2019</c:v>
                </c:pt>
                <c:pt idx="6">
                  <c:v>2020</c:v>
                </c:pt>
              </c:strCache>
            </c:strRef>
          </c:cat>
          <c:val>
            <c:numRef>
              <c:f>'Фигура 2 внос'!$B$4:$O$4</c:f>
              <c:numCache>
                <c:formatCode>General</c:formatCode>
                <c:ptCount val="7"/>
                <c:pt idx="0">
                  <c:v>4.1559999999999997</c:v>
                </c:pt>
                <c:pt idx="1">
                  <c:v>-0.94899999999999995</c:v>
                </c:pt>
                <c:pt idx="2">
                  <c:v>1.7529999999999999</c:v>
                </c:pt>
                <c:pt idx="3">
                  <c:v>6.3760000000000003</c:v>
                </c:pt>
                <c:pt idx="4">
                  <c:v>6.0350000000000001</c:v>
                </c:pt>
                <c:pt idx="5">
                  <c:v>5.6280000000000001</c:v>
                </c:pt>
                <c:pt idx="6">
                  <c:v>5.4050000000000002</c:v>
                </c:pt>
              </c:numCache>
            </c:numRef>
          </c:val>
          <c:smooth val="0"/>
          <c:extLst>
            <c:ext xmlns:c16="http://schemas.microsoft.com/office/drawing/2014/chart" uri="{C3380CC4-5D6E-409C-BE32-E72D297353CC}">
              <c16:uniqueId val="{00000001-334D-438A-8305-1D39D74140FA}"/>
            </c:ext>
          </c:extLst>
        </c:ser>
        <c:ser>
          <c:idx val="2"/>
          <c:order val="2"/>
          <c:tx>
            <c:strRef>
              <c:f>'Фигура 2 внос'!$A$5</c:f>
              <c:strCache>
                <c:ptCount val="1"/>
                <c:pt idx="0">
                  <c:v>Еврозона</c:v>
                </c:pt>
              </c:strCache>
            </c:strRef>
          </c:tx>
          <c:spPr>
            <a:ln w="28575" cap="rnd">
              <a:solidFill>
                <a:schemeClr val="accent6"/>
              </a:solidFill>
              <a:round/>
            </a:ln>
            <a:effectLst/>
          </c:spPr>
          <c:marker>
            <c:symbol val="none"/>
          </c:marker>
          <c:cat>
            <c:strRef>
              <c:f>'Фигура 2 внос'!$B$1:$O$1</c:f>
              <c:strCache>
                <c:ptCount val="7"/>
                <c:pt idx="0">
                  <c:v>2014</c:v>
                </c:pt>
                <c:pt idx="1">
                  <c:v>2015</c:v>
                </c:pt>
                <c:pt idx="2">
                  <c:v>2016</c:v>
                </c:pt>
                <c:pt idx="3">
                  <c:v>2017</c:v>
                </c:pt>
                <c:pt idx="4">
                  <c:v>2018</c:v>
                </c:pt>
                <c:pt idx="5">
                  <c:v>2019</c:v>
                </c:pt>
                <c:pt idx="6">
                  <c:v>2020</c:v>
                </c:pt>
              </c:strCache>
            </c:strRef>
          </c:cat>
          <c:val>
            <c:numRef>
              <c:f>'Фигура 2 внос'!$B$5:$O$5</c:f>
              <c:numCache>
                <c:formatCode>General</c:formatCode>
                <c:ptCount val="7"/>
                <c:pt idx="0">
                  <c:v>4.5540000000000003</c:v>
                </c:pt>
                <c:pt idx="1">
                  <c:v>6.492</c:v>
                </c:pt>
                <c:pt idx="2">
                  <c:v>4.484</c:v>
                </c:pt>
                <c:pt idx="3">
                  <c:v>4.21</c:v>
                </c:pt>
                <c:pt idx="4">
                  <c:v>5.2770000000000001</c:v>
                </c:pt>
                <c:pt idx="5">
                  <c:v>4.6630000000000003</c:v>
                </c:pt>
                <c:pt idx="6">
                  <c:v>4.351</c:v>
                </c:pt>
              </c:numCache>
            </c:numRef>
          </c:val>
          <c:smooth val="0"/>
          <c:extLst>
            <c:ext xmlns:c16="http://schemas.microsoft.com/office/drawing/2014/chart" uri="{C3380CC4-5D6E-409C-BE32-E72D297353CC}">
              <c16:uniqueId val="{00000002-334D-438A-8305-1D39D74140FA}"/>
            </c:ext>
          </c:extLst>
        </c:ser>
        <c:ser>
          <c:idx val="3"/>
          <c:order val="3"/>
          <c:tx>
            <c:strRef>
              <c:f>'Фигура 2 внос'!$A$6</c:f>
              <c:strCache>
                <c:ptCount val="1"/>
                <c:pt idx="0">
                  <c:v>Развиваща се Европа</c:v>
                </c:pt>
              </c:strCache>
            </c:strRef>
          </c:tx>
          <c:spPr>
            <a:ln w="28575" cap="rnd">
              <a:solidFill>
                <a:schemeClr val="accent2">
                  <a:lumMod val="60000"/>
                </a:schemeClr>
              </a:solidFill>
              <a:round/>
            </a:ln>
            <a:effectLst/>
          </c:spPr>
          <c:marker>
            <c:symbol val="none"/>
          </c:marker>
          <c:cat>
            <c:strRef>
              <c:f>'Фигура 2 внос'!$B$1:$O$1</c:f>
              <c:strCache>
                <c:ptCount val="7"/>
                <c:pt idx="0">
                  <c:v>2014</c:v>
                </c:pt>
                <c:pt idx="1">
                  <c:v>2015</c:v>
                </c:pt>
                <c:pt idx="2">
                  <c:v>2016</c:v>
                </c:pt>
                <c:pt idx="3">
                  <c:v>2017</c:v>
                </c:pt>
                <c:pt idx="4">
                  <c:v>2018</c:v>
                </c:pt>
                <c:pt idx="5">
                  <c:v>2019</c:v>
                </c:pt>
                <c:pt idx="6">
                  <c:v>2020</c:v>
                </c:pt>
              </c:strCache>
            </c:strRef>
          </c:cat>
          <c:val>
            <c:numRef>
              <c:f>'Фигура 2 внос'!$B$6:$O$6</c:f>
              <c:numCache>
                <c:formatCode>General</c:formatCode>
                <c:ptCount val="7"/>
                <c:pt idx="0">
                  <c:v>5.84</c:v>
                </c:pt>
                <c:pt idx="1">
                  <c:v>4.984</c:v>
                </c:pt>
                <c:pt idx="2">
                  <c:v>6.1470000000000002</c:v>
                </c:pt>
                <c:pt idx="3">
                  <c:v>8.6639999999999997</c:v>
                </c:pt>
                <c:pt idx="4">
                  <c:v>6.9320000000000004</c:v>
                </c:pt>
                <c:pt idx="5">
                  <c:v>6.0869999999999997</c:v>
                </c:pt>
                <c:pt idx="6">
                  <c:v>5.5389999999999997</c:v>
                </c:pt>
              </c:numCache>
            </c:numRef>
          </c:val>
          <c:smooth val="0"/>
          <c:extLst>
            <c:ext xmlns:c16="http://schemas.microsoft.com/office/drawing/2014/chart" uri="{C3380CC4-5D6E-409C-BE32-E72D297353CC}">
              <c16:uniqueId val="{00000003-334D-438A-8305-1D39D74140FA}"/>
            </c:ext>
          </c:extLst>
        </c:ser>
        <c:ser>
          <c:idx val="4"/>
          <c:order val="4"/>
          <c:tx>
            <c:strRef>
              <c:f>'Фигура 2 внос'!$A$2</c:f>
              <c:strCache>
                <c:ptCount val="1"/>
                <c:pt idx="0">
                  <c:v>Свят</c:v>
                </c:pt>
              </c:strCache>
            </c:strRef>
          </c:tx>
          <c:spPr>
            <a:ln w="28575" cap="rnd">
              <a:solidFill>
                <a:schemeClr val="tx1"/>
              </a:solidFill>
              <a:round/>
            </a:ln>
            <a:effectLst/>
          </c:spPr>
          <c:marker>
            <c:symbol val="none"/>
          </c:marker>
          <c:cat>
            <c:strRef>
              <c:f>'Фигура 2 внос'!$B$1:$O$1</c:f>
              <c:strCache>
                <c:ptCount val="7"/>
                <c:pt idx="0">
                  <c:v>2014</c:v>
                </c:pt>
                <c:pt idx="1">
                  <c:v>2015</c:v>
                </c:pt>
                <c:pt idx="2">
                  <c:v>2016</c:v>
                </c:pt>
                <c:pt idx="3">
                  <c:v>2017</c:v>
                </c:pt>
                <c:pt idx="4">
                  <c:v>2018</c:v>
                </c:pt>
                <c:pt idx="5">
                  <c:v>2019</c:v>
                </c:pt>
                <c:pt idx="6">
                  <c:v>2020</c:v>
                </c:pt>
              </c:strCache>
            </c:strRef>
          </c:cat>
          <c:val>
            <c:numRef>
              <c:f>'Фигура 2 внос'!$E$2:$O$2</c:f>
              <c:numCache>
                <c:formatCode>General</c:formatCode>
                <c:ptCount val="7"/>
                <c:pt idx="0">
                  <c:v>3.988</c:v>
                </c:pt>
                <c:pt idx="1">
                  <c:v>2.589</c:v>
                </c:pt>
                <c:pt idx="2">
                  <c:v>2.3260000000000001</c:v>
                </c:pt>
                <c:pt idx="3">
                  <c:v>4.8120000000000003</c:v>
                </c:pt>
                <c:pt idx="4">
                  <c:v>5.4390000000000001</c:v>
                </c:pt>
                <c:pt idx="5">
                  <c:v>4.923</c:v>
                </c:pt>
                <c:pt idx="6">
                  <c:v>4.4619999999999997</c:v>
                </c:pt>
              </c:numCache>
            </c:numRef>
          </c:val>
          <c:smooth val="0"/>
          <c:extLst>
            <c:ext xmlns:c16="http://schemas.microsoft.com/office/drawing/2014/chart" uri="{C3380CC4-5D6E-409C-BE32-E72D297353CC}">
              <c16:uniqueId val="{00000004-334D-438A-8305-1D39D74140FA}"/>
            </c:ext>
          </c:extLst>
        </c:ser>
        <c:dLbls>
          <c:showLegendKey val="0"/>
          <c:showVal val="0"/>
          <c:showCatName val="0"/>
          <c:showSerName val="0"/>
          <c:showPercent val="0"/>
          <c:showBubbleSize val="0"/>
        </c:dLbls>
        <c:smooth val="0"/>
        <c:axId val="237339256"/>
        <c:axId val="237338864"/>
      </c:lineChart>
      <c:catAx>
        <c:axId val="237339256"/>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338864"/>
        <c:crosses val="autoZero"/>
        <c:auto val="1"/>
        <c:lblAlgn val="ctr"/>
        <c:lblOffset val="100"/>
        <c:noMultiLvlLbl val="0"/>
      </c:catAx>
      <c:valAx>
        <c:axId val="2373388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bg-BG" dirty="0"/>
                  <a:t>%</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339256"/>
        <c:crosses val="autoZero"/>
        <c:crossBetween val="between"/>
      </c:valAx>
      <c:spPr>
        <a:noFill/>
        <a:ln>
          <a:noFill/>
        </a:ln>
        <a:effectLst/>
      </c:spPr>
    </c:plotArea>
    <c:legend>
      <c:legendPos val="b"/>
      <c:layout>
        <c:manualLayout>
          <c:xMode val="edge"/>
          <c:yMode val="edge"/>
          <c:x val="0"/>
          <c:y val="0.81986997779123749"/>
          <c:w val="1"/>
          <c:h val="0.1493607914395315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bg-BG" sz="1600" dirty="0"/>
              <a:t>Инфлация</a:t>
            </a:r>
            <a:endParaRPr lang="en-US" sz="1600" dirty="0"/>
          </a:p>
        </c:rich>
      </c:tx>
      <c:layout>
        <c:manualLayout>
          <c:xMode val="edge"/>
          <c:yMode val="edge"/>
          <c:x val="0.41458318643005443"/>
          <c:y val="2.47568523430592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595292189266857"/>
          <c:y val="4.6685741265288336E-2"/>
          <c:w val="0.86270808046227421"/>
          <c:h val="0.72460744794168619"/>
        </c:manualLayout>
      </c:layout>
      <c:lineChart>
        <c:grouping val="standard"/>
        <c:varyColors val="0"/>
        <c:ser>
          <c:idx val="0"/>
          <c:order val="0"/>
          <c:tx>
            <c:strRef>
              <c:f>'Фигура 3 Инфлация '!$A$2</c:f>
              <c:strCache>
                <c:ptCount val="1"/>
                <c:pt idx="0">
                  <c:v>Свят</c:v>
                </c:pt>
              </c:strCache>
            </c:strRef>
          </c:tx>
          <c:spPr>
            <a:ln w="28575" cap="rnd" cmpd="sng" algn="ctr">
              <a:solidFill>
                <a:schemeClr val="tx1"/>
              </a:solidFill>
              <a:prstDash val="solid"/>
              <a:round/>
            </a:ln>
            <a:effectLst/>
          </c:spPr>
          <c:marker>
            <c:symbol val="none"/>
          </c:marker>
          <c:cat>
            <c:strRef>
              <c:f>'Фигура 3 Инфлация '!$B$1:$O$1</c:f>
              <c:strCache>
                <c:ptCount val="7"/>
                <c:pt idx="0">
                  <c:v>2014</c:v>
                </c:pt>
                <c:pt idx="1">
                  <c:v>2015</c:v>
                </c:pt>
                <c:pt idx="2">
                  <c:v>2016</c:v>
                </c:pt>
                <c:pt idx="3">
                  <c:v>2017</c:v>
                </c:pt>
                <c:pt idx="4">
                  <c:v>2018</c:v>
                </c:pt>
                <c:pt idx="5">
                  <c:v>2019</c:v>
                </c:pt>
                <c:pt idx="6">
                  <c:v>2020</c:v>
                </c:pt>
              </c:strCache>
            </c:strRef>
          </c:cat>
          <c:val>
            <c:numRef>
              <c:f>'Фигура 3 Инфлация '!$B$2:$O$2</c:f>
              <c:numCache>
                <c:formatCode>General</c:formatCode>
                <c:ptCount val="7"/>
                <c:pt idx="0">
                  <c:v>3.226</c:v>
                </c:pt>
                <c:pt idx="1">
                  <c:v>2.782</c:v>
                </c:pt>
                <c:pt idx="2">
                  <c:v>2.7629999999999999</c:v>
                </c:pt>
                <c:pt idx="3">
                  <c:v>3.0470000000000002</c:v>
                </c:pt>
                <c:pt idx="4">
                  <c:v>3.4940000000000002</c:v>
                </c:pt>
                <c:pt idx="5">
                  <c:v>3.3639999999999999</c:v>
                </c:pt>
                <c:pt idx="6">
                  <c:v>3.302</c:v>
                </c:pt>
              </c:numCache>
            </c:numRef>
          </c:val>
          <c:smooth val="0"/>
          <c:extLst>
            <c:ext xmlns:c16="http://schemas.microsoft.com/office/drawing/2014/chart" uri="{C3380CC4-5D6E-409C-BE32-E72D297353CC}">
              <c16:uniqueId val="{00000000-358F-4BD7-B7D8-C6506DDE9AA9}"/>
            </c:ext>
          </c:extLst>
        </c:ser>
        <c:ser>
          <c:idx val="1"/>
          <c:order val="1"/>
          <c:tx>
            <c:strRef>
              <c:f>'Фигура 3 Инфлация '!$A$3</c:f>
              <c:strCache>
                <c:ptCount val="1"/>
                <c:pt idx="0">
                  <c:v>Развити страни</c:v>
                </c:pt>
              </c:strCache>
            </c:strRef>
          </c:tx>
          <c:spPr>
            <a:ln w="28575" cap="rnd" cmpd="sng" algn="ctr">
              <a:solidFill>
                <a:schemeClr val="accent4">
                  <a:shade val="95000"/>
                  <a:satMod val="105000"/>
                </a:schemeClr>
              </a:solidFill>
              <a:prstDash val="solid"/>
              <a:round/>
            </a:ln>
            <a:effectLst/>
          </c:spPr>
          <c:marker>
            <c:symbol val="none"/>
          </c:marker>
          <c:cat>
            <c:strRef>
              <c:f>'Фигура 3 Инфлация '!$B$1:$O$1</c:f>
              <c:strCache>
                <c:ptCount val="7"/>
                <c:pt idx="0">
                  <c:v>2014</c:v>
                </c:pt>
                <c:pt idx="1">
                  <c:v>2015</c:v>
                </c:pt>
                <c:pt idx="2">
                  <c:v>2016</c:v>
                </c:pt>
                <c:pt idx="3">
                  <c:v>2017</c:v>
                </c:pt>
                <c:pt idx="4">
                  <c:v>2018</c:v>
                </c:pt>
                <c:pt idx="5">
                  <c:v>2019</c:v>
                </c:pt>
                <c:pt idx="6">
                  <c:v>2020</c:v>
                </c:pt>
              </c:strCache>
            </c:strRef>
          </c:cat>
          <c:val>
            <c:numRef>
              <c:f>'Фигура 3 Инфлация '!$B$3:$O$3</c:f>
              <c:numCache>
                <c:formatCode>General</c:formatCode>
                <c:ptCount val="7"/>
                <c:pt idx="0">
                  <c:v>1.38</c:v>
                </c:pt>
                <c:pt idx="1">
                  <c:v>0.27500000000000002</c:v>
                </c:pt>
                <c:pt idx="2">
                  <c:v>0.76600000000000001</c:v>
                </c:pt>
                <c:pt idx="3">
                  <c:v>1.704</c:v>
                </c:pt>
                <c:pt idx="4">
                  <c:v>1.9750000000000001</c:v>
                </c:pt>
                <c:pt idx="5">
                  <c:v>1.944</c:v>
                </c:pt>
                <c:pt idx="6">
                  <c:v>1.958</c:v>
                </c:pt>
              </c:numCache>
            </c:numRef>
          </c:val>
          <c:smooth val="0"/>
          <c:extLst>
            <c:ext xmlns:c16="http://schemas.microsoft.com/office/drawing/2014/chart" uri="{C3380CC4-5D6E-409C-BE32-E72D297353CC}">
              <c16:uniqueId val="{00000001-358F-4BD7-B7D8-C6506DDE9AA9}"/>
            </c:ext>
          </c:extLst>
        </c:ser>
        <c:ser>
          <c:idx val="2"/>
          <c:order val="2"/>
          <c:tx>
            <c:strRef>
              <c:f>'Фигура 3 Инфлация '!$A$4</c:f>
              <c:strCache>
                <c:ptCount val="1"/>
                <c:pt idx="0">
                  <c:v>Развиващи се страни</c:v>
                </c:pt>
              </c:strCache>
            </c:strRef>
          </c:tx>
          <c:spPr>
            <a:ln w="28575" cap="rnd" cmpd="sng" algn="ctr">
              <a:solidFill>
                <a:schemeClr val="accent6">
                  <a:shade val="95000"/>
                  <a:satMod val="105000"/>
                </a:schemeClr>
              </a:solidFill>
              <a:prstDash val="solid"/>
              <a:round/>
            </a:ln>
            <a:effectLst/>
          </c:spPr>
          <c:marker>
            <c:symbol val="none"/>
          </c:marker>
          <c:cat>
            <c:strRef>
              <c:f>'Фигура 3 Инфлация '!$B$1:$O$1</c:f>
              <c:strCache>
                <c:ptCount val="7"/>
                <c:pt idx="0">
                  <c:v>2014</c:v>
                </c:pt>
                <c:pt idx="1">
                  <c:v>2015</c:v>
                </c:pt>
                <c:pt idx="2">
                  <c:v>2016</c:v>
                </c:pt>
                <c:pt idx="3">
                  <c:v>2017</c:v>
                </c:pt>
                <c:pt idx="4">
                  <c:v>2018</c:v>
                </c:pt>
                <c:pt idx="5">
                  <c:v>2019</c:v>
                </c:pt>
                <c:pt idx="6">
                  <c:v>2020</c:v>
                </c:pt>
              </c:strCache>
            </c:strRef>
          </c:cat>
          <c:val>
            <c:numRef>
              <c:f>'Фигура 3 Инфлация '!$B$4:$O$4</c:f>
              <c:numCache>
                <c:formatCode>General</c:formatCode>
                <c:ptCount val="7"/>
                <c:pt idx="0">
                  <c:v>4.67</c:v>
                </c:pt>
                <c:pt idx="1">
                  <c:v>4.7140000000000004</c:v>
                </c:pt>
                <c:pt idx="2">
                  <c:v>4.2549999999999999</c:v>
                </c:pt>
                <c:pt idx="3">
                  <c:v>4.0220000000000002</c:v>
                </c:pt>
                <c:pt idx="4">
                  <c:v>4.5709999999999997</c:v>
                </c:pt>
                <c:pt idx="5">
                  <c:v>4.3410000000000002</c:v>
                </c:pt>
                <c:pt idx="6">
                  <c:v>4.1970000000000001</c:v>
                </c:pt>
              </c:numCache>
            </c:numRef>
          </c:val>
          <c:smooth val="0"/>
          <c:extLst>
            <c:ext xmlns:c16="http://schemas.microsoft.com/office/drawing/2014/chart" uri="{C3380CC4-5D6E-409C-BE32-E72D297353CC}">
              <c16:uniqueId val="{00000002-358F-4BD7-B7D8-C6506DDE9AA9}"/>
            </c:ext>
          </c:extLst>
        </c:ser>
        <c:ser>
          <c:idx val="3"/>
          <c:order val="3"/>
          <c:tx>
            <c:strRef>
              <c:f>'Фигура 3 Инфлация '!$A$5</c:f>
              <c:strCache>
                <c:ptCount val="1"/>
                <c:pt idx="0">
                  <c:v>Еврозона</c:v>
                </c:pt>
              </c:strCache>
            </c:strRef>
          </c:tx>
          <c:spPr>
            <a:ln w="28575" cap="rnd" cmpd="sng" algn="ctr">
              <a:solidFill>
                <a:schemeClr val="accent2">
                  <a:lumMod val="60000"/>
                  <a:shade val="95000"/>
                  <a:satMod val="105000"/>
                </a:schemeClr>
              </a:solidFill>
              <a:prstDash val="solid"/>
              <a:round/>
            </a:ln>
            <a:effectLst/>
          </c:spPr>
          <c:marker>
            <c:symbol val="none"/>
          </c:marker>
          <c:cat>
            <c:strRef>
              <c:f>'Фигура 3 Инфлация '!$B$1:$O$1</c:f>
              <c:strCache>
                <c:ptCount val="7"/>
                <c:pt idx="0">
                  <c:v>2014</c:v>
                </c:pt>
                <c:pt idx="1">
                  <c:v>2015</c:v>
                </c:pt>
                <c:pt idx="2">
                  <c:v>2016</c:v>
                </c:pt>
                <c:pt idx="3">
                  <c:v>2017</c:v>
                </c:pt>
                <c:pt idx="4">
                  <c:v>2018</c:v>
                </c:pt>
                <c:pt idx="5">
                  <c:v>2019</c:v>
                </c:pt>
                <c:pt idx="6">
                  <c:v>2020</c:v>
                </c:pt>
              </c:strCache>
            </c:strRef>
          </c:cat>
          <c:val>
            <c:numRef>
              <c:f>'Фигура 3 Инфлация '!$B$5:$O$5</c:f>
              <c:numCache>
                <c:formatCode>General</c:formatCode>
                <c:ptCount val="7"/>
                <c:pt idx="0">
                  <c:v>0.43099999999999999</c:v>
                </c:pt>
                <c:pt idx="1">
                  <c:v>3.3000000000000002E-2</c:v>
                </c:pt>
                <c:pt idx="2">
                  <c:v>0.24199999999999999</c:v>
                </c:pt>
                <c:pt idx="3">
                  <c:v>1.536</c:v>
                </c:pt>
                <c:pt idx="4">
                  <c:v>1.53</c:v>
                </c:pt>
                <c:pt idx="5">
                  <c:v>1.625</c:v>
                </c:pt>
                <c:pt idx="6">
                  <c:v>1.8220000000000001</c:v>
                </c:pt>
              </c:numCache>
            </c:numRef>
          </c:val>
          <c:smooth val="0"/>
          <c:extLst>
            <c:ext xmlns:c16="http://schemas.microsoft.com/office/drawing/2014/chart" uri="{C3380CC4-5D6E-409C-BE32-E72D297353CC}">
              <c16:uniqueId val="{00000003-358F-4BD7-B7D8-C6506DDE9AA9}"/>
            </c:ext>
          </c:extLst>
        </c:ser>
        <c:ser>
          <c:idx val="4"/>
          <c:order val="4"/>
          <c:tx>
            <c:strRef>
              <c:f>'Фигура 3 Инфлация '!$A$6</c:f>
              <c:strCache>
                <c:ptCount val="1"/>
                <c:pt idx="0">
                  <c:v>Развиваща се Европа</c:v>
                </c:pt>
              </c:strCache>
            </c:strRef>
          </c:tx>
          <c:spPr>
            <a:ln w="28575" cap="rnd" cmpd="sng" algn="ctr">
              <a:solidFill>
                <a:schemeClr val="accent4">
                  <a:lumMod val="60000"/>
                  <a:shade val="95000"/>
                  <a:satMod val="105000"/>
                </a:schemeClr>
              </a:solidFill>
              <a:prstDash val="solid"/>
              <a:round/>
            </a:ln>
            <a:effectLst/>
          </c:spPr>
          <c:marker>
            <c:symbol val="none"/>
          </c:marker>
          <c:cat>
            <c:strRef>
              <c:f>'Фигура 3 Инфлация '!$B$1:$O$1</c:f>
              <c:strCache>
                <c:ptCount val="7"/>
                <c:pt idx="0">
                  <c:v>2014</c:v>
                </c:pt>
                <c:pt idx="1">
                  <c:v>2015</c:v>
                </c:pt>
                <c:pt idx="2">
                  <c:v>2016</c:v>
                </c:pt>
                <c:pt idx="3">
                  <c:v>2017</c:v>
                </c:pt>
                <c:pt idx="4">
                  <c:v>2018</c:v>
                </c:pt>
                <c:pt idx="5">
                  <c:v>2019</c:v>
                </c:pt>
                <c:pt idx="6">
                  <c:v>2020</c:v>
                </c:pt>
              </c:strCache>
            </c:strRef>
          </c:cat>
          <c:val>
            <c:numRef>
              <c:f>'Фигура 3 Инфлация '!$B$6:$O$6</c:f>
              <c:numCache>
                <c:formatCode>General</c:formatCode>
                <c:ptCount val="7"/>
                <c:pt idx="0">
                  <c:v>4.1050000000000004</c:v>
                </c:pt>
                <c:pt idx="1">
                  <c:v>3.2160000000000002</c:v>
                </c:pt>
                <c:pt idx="2">
                  <c:v>3.2429999999999999</c:v>
                </c:pt>
                <c:pt idx="3">
                  <c:v>6.1639999999999997</c:v>
                </c:pt>
                <c:pt idx="4">
                  <c:v>6.8460000000000001</c:v>
                </c:pt>
                <c:pt idx="5">
                  <c:v>6.3360000000000003</c:v>
                </c:pt>
                <c:pt idx="6">
                  <c:v>5.64</c:v>
                </c:pt>
              </c:numCache>
            </c:numRef>
          </c:val>
          <c:smooth val="0"/>
          <c:extLst>
            <c:ext xmlns:c16="http://schemas.microsoft.com/office/drawing/2014/chart" uri="{C3380CC4-5D6E-409C-BE32-E72D297353CC}">
              <c16:uniqueId val="{00000004-358F-4BD7-B7D8-C6506DDE9AA9}"/>
            </c:ext>
          </c:extLst>
        </c:ser>
        <c:dLbls>
          <c:showLegendKey val="0"/>
          <c:showVal val="0"/>
          <c:showCatName val="0"/>
          <c:showSerName val="0"/>
          <c:showPercent val="0"/>
          <c:showBubbleSize val="0"/>
        </c:dLbls>
        <c:smooth val="0"/>
        <c:axId val="237337688"/>
        <c:axId val="237336904"/>
      </c:lineChart>
      <c:catAx>
        <c:axId val="23733768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7336904"/>
        <c:crosses val="autoZero"/>
        <c:auto val="1"/>
        <c:lblAlgn val="ctr"/>
        <c:lblOffset val="100"/>
        <c:noMultiLvlLbl val="0"/>
      </c:catAx>
      <c:valAx>
        <c:axId val="237336904"/>
        <c:scaling>
          <c:orientation val="minMax"/>
          <c:min val="-1"/>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bg-BG" dirty="0"/>
                  <a:t>%</a:t>
                </a:r>
                <a:endParaRPr lang="en-US" dirty="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7337688"/>
        <c:crosses val="autoZero"/>
        <c:crossBetween val="between"/>
        <c:majorUnit val="1"/>
      </c:valAx>
      <c:spPr>
        <a:noFill/>
        <a:ln>
          <a:noFill/>
        </a:ln>
        <a:effectLst/>
      </c:spPr>
    </c:plotArea>
    <c:legend>
      <c:legendPos val="b"/>
      <c:layout>
        <c:manualLayout>
          <c:xMode val="edge"/>
          <c:yMode val="edge"/>
          <c:x val="7.3425456205326117E-2"/>
          <c:y val="0.84159429673412844"/>
          <c:w val="0.89530982540225945"/>
          <c:h val="0.135613525762860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round/>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32066323034933E-2"/>
          <c:y val="5.0925925925925923E-2"/>
          <c:w val="0.89141679579209088"/>
          <c:h val="0.69723262369981542"/>
        </c:manualLayout>
      </c:layout>
      <c:barChart>
        <c:barDir val="col"/>
        <c:grouping val="stacked"/>
        <c:varyColors val="0"/>
        <c:ser>
          <c:idx val="0"/>
          <c:order val="0"/>
          <c:tx>
            <c:strRef>
              <c:f>BG!$Q$3</c:f>
              <c:strCache>
                <c:ptCount val="1"/>
                <c:pt idx="0">
                  <c:v>Частно потребление</c:v>
                </c:pt>
              </c:strCache>
            </c:strRef>
          </c:tx>
          <c:spPr>
            <a:solidFill>
              <a:schemeClr val="accent1"/>
            </a:solidFill>
            <a:ln>
              <a:noFill/>
            </a:ln>
            <a:effectLst/>
          </c:spPr>
          <c:invertIfNegative val="0"/>
          <c:cat>
            <c:numRef>
              <c:f>BG!$A$19:$A$26</c:f>
              <c:numCache>
                <c:formatCode>General</c:formatCode>
                <c:ptCount val="8"/>
                <c:pt idx="0">
                  <c:v>2010</c:v>
                </c:pt>
                <c:pt idx="1">
                  <c:v>2011</c:v>
                </c:pt>
                <c:pt idx="2">
                  <c:v>2012</c:v>
                </c:pt>
                <c:pt idx="3">
                  <c:v>2013</c:v>
                </c:pt>
                <c:pt idx="4">
                  <c:v>2014</c:v>
                </c:pt>
                <c:pt idx="5">
                  <c:v>2015</c:v>
                </c:pt>
                <c:pt idx="6">
                  <c:v>2016</c:v>
                </c:pt>
                <c:pt idx="7">
                  <c:v>2017</c:v>
                </c:pt>
              </c:numCache>
            </c:numRef>
          </c:cat>
          <c:val>
            <c:numRef>
              <c:f>BG!$Q$19:$Q$26</c:f>
              <c:numCache>
                <c:formatCode>0.0</c:formatCode>
                <c:ptCount val="8"/>
                <c:pt idx="0">
                  <c:v>0.88710323106503397</c:v>
                </c:pt>
                <c:pt idx="1">
                  <c:v>1.2497208987598236</c:v>
                </c:pt>
                <c:pt idx="2">
                  <c:v>1.9063939335411633</c:v>
                </c:pt>
                <c:pt idx="3">
                  <c:v>-1.6211520480259902</c:v>
                </c:pt>
                <c:pt idx="4">
                  <c:v>1.743144722059546</c:v>
                </c:pt>
                <c:pt idx="5">
                  <c:v>2.8748291488509672</c:v>
                </c:pt>
                <c:pt idx="6">
                  <c:v>2.3019367218969475</c:v>
                </c:pt>
                <c:pt idx="7">
                  <c:v>3.1274471831535742</c:v>
                </c:pt>
              </c:numCache>
            </c:numRef>
          </c:val>
          <c:extLst>
            <c:ext xmlns:c16="http://schemas.microsoft.com/office/drawing/2014/chart" uri="{C3380CC4-5D6E-409C-BE32-E72D297353CC}">
              <c16:uniqueId val="{00000000-AD85-467C-986C-266548500DDB}"/>
            </c:ext>
          </c:extLst>
        </c:ser>
        <c:ser>
          <c:idx val="1"/>
          <c:order val="1"/>
          <c:tx>
            <c:strRef>
              <c:f>BG!$R$3</c:f>
              <c:strCache>
                <c:ptCount val="1"/>
                <c:pt idx="0">
                  <c:v>Публично потребление</c:v>
                </c:pt>
              </c:strCache>
            </c:strRef>
          </c:tx>
          <c:spPr>
            <a:solidFill>
              <a:schemeClr val="accent2"/>
            </a:solidFill>
            <a:ln>
              <a:noFill/>
            </a:ln>
            <a:effectLst/>
          </c:spPr>
          <c:invertIfNegative val="0"/>
          <c:cat>
            <c:numRef>
              <c:f>BG!$A$19:$A$26</c:f>
              <c:numCache>
                <c:formatCode>General</c:formatCode>
                <c:ptCount val="8"/>
                <c:pt idx="0">
                  <c:v>2010</c:v>
                </c:pt>
                <c:pt idx="1">
                  <c:v>2011</c:v>
                </c:pt>
                <c:pt idx="2">
                  <c:v>2012</c:v>
                </c:pt>
                <c:pt idx="3">
                  <c:v>2013</c:v>
                </c:pt>
                <c:pt idx="4">
                  <c:v>2014</c:v>
                </c:pt>
                <c:pt idx="5">
                  <c:v>2015</c:v>
                </c:pt>
                <c:pt idx="6">
                  <c:v>2016</c:v>
                </c:pt>
                <c:pt idx="7">
                  <c:v>2017</c:v>
                </c:pt>
              </c:numCache>
            </c:numRef>
          </c:cat>
          <c:val>
            <c:numRef>
              <c:f>BG!$R$19:$R$26</c:f>
              <c:numCache>
                <c:formatCode>0.0</c:formatCode>
                <c:ptCount val="8"/>
                <c:pt idx="0">
                  <c:v>0.46573160341858888</c:v>
                </c:pt>
                <c:pt idx="1">
                  <c:v>0.35856158894216356</c:v>
                </c:pt>
                <c:pt idx="2">
                  <c:v>-0.32645243559392467</c:v>
                </c:pt>
                <c:pt idx="3">
                  <c:v>9.9440198907682881E-2</c:v>
                </c:pt>
                <c:pt idx="4">
                  <c:v>2.3042546652476674E-2</c:v>
                </c:pt>
                <c:pt idx="5">
                  <c:v>0.22315744604227961</c:v>
                </c:pt>
                <c:pt idx="6">
                  <c:v>0.3463913618849252</c:v>
                </c:pt>
                <c:pt idx="7">
                  <c:v>0.49577891185739326</c:v>
                </c:pt>
              </c:numCache>
            </c:numRef>
          </c:val>
          <c:extLst>
            <c:ext xmlns:c16="http://schemas.microsoft.com/office/drawing/2014/chart" uri="{C3380CC4-5D6E-409C-BE32-E72D297353CC}">
              <c16:uniqueId val="{00000001-AD85-467C-986C-266548500DDB}"/>
            </c:ext>
          </c:extLst>
        </c:ser>
        <c:ser>
          <c:idx val="2"/>
          <c:order val="2"/>
          <c:tx>
            <c:strRef>
              <c:f>BG!$S$3</c:f>
              <c:strCache>
                <c:ptCount val="1"/>
                <c:pt idx="0">
                  <c:v>Инвестиции</c:v>
                </c:pt>
              </c:strCache>
            </c:strRef>
          </c:tx>
          <c:spPr>
            <a:solidFill>
              <a:schemeClr val="accent3"/>
            </a:solidFill>
            <a:ln>
              <a:noFill/>
            </a:ln>
            <a:effectLst/>
          </c:spPr>
          <c:invertIfNegative val="0"/>
          <c:cat>
            <c:numRef>
              <c:f>BG!$A$19:$A$26</c:f>
              <c:numCache>
                <c:formatCode>General</c:formatCode>
                <c:ptCount val="8"/>
                <c:pt idx="0">
                  <c:v>2010</c:v>
                </c:pt>
                <c:pt idx="1">
                  <c:v>2011</c:v>
                </c:pt>
                <c:pt idx="2">
                  <c:v>2012</c:v>
                </c:pt>
                <c:pt idx="3">
                  <c:v>2013</c:v>
                </c:pt>
                <c:pt idx="4">
                  <c:v>2014</c:v>
                </c:pt>
                <c:pt idx="5">
                  <c:v>2015</c:v>
                </c:pt>
                <c:pt idx="6">
                  <c:v>2016</c:v>
                </c:pt>
                <c:pt idx="7">
                  <c:v>2017</c:v>
                </c:pt>
              </c:numCache>
            </c:numRef>
          </c:cat>
          <c:val>
            <c:numRef>
              <c:f>BG!$S$19:$S$26</c:f>
              <c:numCache>
                <c:formatCode>0.0</c:formatCode>
                <c:ptCount val="8"/>
                <c:pt idx="0">
                  <c:v>-4.8326295442564788</c:v>
                </c:pt>
                <c:pt idx="1">
                  <c:v>-0.98383529873879916</c:v>
                </c:pt>
                <c:pt idx="2">
                  <c:v>0.37654748548543715</c:v>
                </c:pt>
                <c:pt idx="3">
                  <c:v>5.9463402320431236E-2</c:v>
                </c:pt>
                <c:pt idx="4">
                  <c:v>0.72100305365769646</c:v>
                </c:pt>
                <c:pt idx="5">
                  <c:v>0.5723174941590119</c:v>
                </c:pt>
                <c:pt idx="6">
                  <c:v>-1.4149223694120565</c:v>
                </c:pt>
                <c:pt idx="7">
                  <c:v>0.72752037056322183</c:v>
                </c:pt>
              </c:numCache>
            </c:numRef>
          </c:val>
          <c:extLst>
            <c:ext xmlns:c16="http://schemas.microsoft.com/office/drawing/2014/chart" uri="{C3380CC4-5D6E-409C-BE32-E72D297353CC}">
              <c16:uniqueId val="{00000002-AD85-467C-986C-266548500DDB}"/>
            </c:ext>
          </c:extLst>
        </c:ser>
        <c:ser>
          <c:idx val="3"/>
          <c:order val="3"/>
          <c:tx>
            <c:strRef>
              <c:f>BG!$T$3</c:f>
              <c:strCache>
                <c:ptCount val="1"/>
                <c:pt idx="0">
                  <c:v>Изменение на запасите</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4-AD85-467C-986C-266548500DDB}"/>
              </c:ext>
            </c:extLst>
          </c:dPt>
          <c:cat>
            <c:numRef>
              <c:f>BG!$A$19:$A$26</c:f>
              <c:numCache>
                <c:formatCode>General</c:formatCode>
                <c:ptCount val="8"/>
                <c:pt idx="0">
                  <c:v>2010</c:v>
                </c:pt>
                <c:pt idx="1">
                  <c:v>2011</c:v>
                </c:pt>
                <c:pt idx="2">
                  <c:v>2012</c:v>
                </c:pt>
                <c:pt idx="3">
                  <c:v>2013</c:v>
                </c:pt>
                <c:pt idx="4">
                  <c:v>2014</c:v>
                </c:pt>
                <c:pt idx="5">
                  <c:v>2015</c:v>
                </c:pt>
                <c:pt idx="6">
                  <c:v>2016</c:v>
                </c:pt>
                <c:pt idx="7">
                  <c:v>2017</c:v>
                </c:pt>
              </c:numCache>
            </c:numRef>
          </c:cat>
          <c:val>
            <c:numRef>
              <c:f>BG!$T$19:$T$26</c:f>
              <c:numCache>
                <c:formatCode>0.0</c:formatCode>
                <c:ptCount val="8"/>
                <c:pt idx="0">
                  <c:v>-0.6240014225135212</c:v>
                </c:pt>
                <c:pt idx="1">
                  <c:v>0.24855407335345658</c:v>
                </c:pt>
                <c:pt idx="2">
                  <c:v>0.12025882713648883</c:v>
                </c:pt>
                <c:pt idx="3">
                  <c:v>-0.52136574999857677</c:v>
                </c:pt>
                <c:pt idx="4">
                  <c:v>0.14252535671887342</c:v>
                </c:pt>
                <c:pt idx="5">
                  <c:v>-0.11493791955780701</c:v>
                </c:pt>
                <c:pt idx="6">
                  <c:v>0.47427570299595462</c:v>
                </c:pt>
                <c:pt idx="7">
                  <c:v>1.2964425946624345</c:v>
                </c:pt>
              </c:numCache>
            </c:numRef>
          </c:val>
          <c:extLst>
            <c:ext xmlns:c16="http://schemas.microsoft.com/office/drawing/2014/chart" uri="{C3380CC4-5D6E-409C-BE32-E72D297353CC}">
              <c16:uniqueId val="{00000005-AD85-467C-986C-266548500DDB}"/>
            </c:ext>
          </c:extLst>
        </c:ser>
        <c:ser>
          <c:idx val="4"/>
          <c:order val="4"/>
          <c:tx>
            <c:strRef>
              <c:f>BG!$U$3</c:f>
              <c:strCache>
                <c:ptCount val="1"/>
                <c:pt idx="0">
                  <c:v>Износ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BG!$A$19:$A$26</c:f>
              <c:numCache>
                <c:formatCode>General</c:formatCode>
                <c:ptCount val="8"/>
                <c:pt idx="0">
                  <c:v>2010</c:v>
                </c:pt>
                <c:pt idx="1">
                  <c:v>2011</c:v>
                </c:pt>
                <c:pt idx="2">
                  <c:v>2012</c:v>
                </c:pt>
                <c:pt idx="3">
                  <c:v>2013</c:v>
                </c:pt>
                <c:pt idx="4">
                  <c:v>2014</c:v>
                </c:pt>
                <c:pt idx="5">
                  <c:v>2015</c:v>
                </c:pt>
                <c:pt idx="6">
                  <c:v>2016</c:v>
                </c:pt>
                <c:pt idx="7">
                  <c:v>2017</c:v>
                </c:pt>
              </c:numCache>
            </c:numRef>
          </c:cat>
          <c:val>
            <c:numRef>
              <c:f>BG!$U$19:$U$26</c:f>
              <c:numCache>
                <c:formatCode>0.0</c:formatCode>
                <c:ptCount val="8"/>
                <c:pt idx="0">
                  <c:v>5.0006742618676903</c:v>
                </c:pt>
                <c:pt idx="1">
                  <c:v>6.3105494216995552</c:v>
                </c:pt>
                <c:pt idx="2">
                  <c:v>1.1284495921939526</c:v>
                </c:pt>
                <c:pt idx="3">
                  <c:v>5.4512015065373829</c:v>
                </c:pt>
                <c:pt idx="4">
                  <c:v>1.9206175943578623</c:v>
                </c:pt>
                <c:pt idx="5">
                  <c:v>3.5883676761653378</c:v>
                </c:pt>
                <c:pt idx="6">
                  <c:v>5.1744603649470022</c:v>
                </c:pt>
                <c:pt idx="7">
                  <c:v>2.6838200214237142</c:v>
                </c:pt>
              </c:numCache>
            </c:numRef>
          </c:val>
          <c:extLst>
            <c:ext xmlns:c16="http://schemas.microsoft.com/office/drawing/2014/chart" uri="{C3380CC4-5D6E-409C-BE32-E72D297353CC}">
              <c16:uniqueId val="{00000006-AD85-467C-986C-266548500DDB}"/>
            </c:ext>
          </c:extLst>
        </c:ser>
        <c:ser>
          <c:idx val="5"/>
          <c:order val="5"/>
          <c:tx>
            <c:strRef>
              <c:f>BG!$V$3</c:f>
              <c:strCache>
                <c:ptCount val="1"/>
                <c:pt idx="0">
                  <c:v>Внос</c:v>
                </c:pt>
              </c:strCache>
            </c:strRef>
          </c:tx>
          <c:spPr>
            <a:solidFill>
              <a:schemeClr val="accent6"/>
            </a:solidFill>
            <a:ln>
              <a:noFill/>
            </a:ln>
            <a:effectLst/>
          </c:spPr>
          <c:invertIfNegative val="0"/>
          <c:cat>
            <c:numRef>
              <c:f>BG!$A$19:$A$26</c:f>
              <c:numCache>
                <c:formatCode>General</c:formatCode>
                <c:ptCount val="8"/>
                <c:pt idx="0">
                  <c:v>2010</c:v>
                </c:pt>
                <c:pt idx="1">
                  <c:v>2011</c:v>
                </c:pt>
                <c:pt idx="2">
                  <c:v>2012</c:v>
                </c:pt>
                <c:pt idx="3">
                  <c:v>2013</c:v>
                </c:pt>
                <c:pt idx="4">
                  <c:v>2014</c:v>
                </c:pt>
                <c:pt idx="5">
                  <c:v>2015</c:v>
                </c:pt>
                <c:pt idx="6">
                  <c:v>2016</c:v>
                </c:pt>
                <c:pt idx="7">
                  <c:v>2017</c:v>
                </c:pt>
              </c:numCache>
            </c:numRef>
          </c:cat>
          <c:val>
            <c:numRef>
              <c:f>BG!$V$19:$V$26</c:f>
              <c:numCache>
                <c:formatCode>0.0</c:formatCode>
                <c:ptCount val="8"/>
                <c:pt idx="0">
                  <c:v>0.50176637081234721</c:v>
                </c:pt>
                <c:pt idx="1">
                  <c:v>-5.2685326734184175</c:v>
                </c:pt>
                <c:pt idx="2">
                  <c:v>-3.1742537951652294</c:v>
                </c:pt>
                <c:pt idx="3">
                  <c:v>-2.6054945721262643</c:v>
                </c:pt>
                <c:pt idx="4">
                  <c:v>-3.2214835511061799</c:v>
                </c:pt>
                <c:pt idx="5">
                  <c:v>-3.5262912131505226</c:v>
                </c:pt>
                <c:pt idx="6">
                  <c:v>-2.9410202369013549</c:v>
                </c:pt>
                <c:pt idx="7">
                  <c:v>-4.7694609705803375</c:v>
                </c:pt>
              </c:numCache>
            </c:numRef>
          </c:val>
          <c:extLst>
            <c:ext xmlns:c16="http://schemas.microsoft.com/office/drawing/2014/chart" uri="{C3380CC4-5D6E-409C-BE32-E72D297353CC}">
              <c16:uniqueId val="{00000007-AD85-467C-986C-266548500DDB}"/>
            </c:ext>
          </c:extLst>
        </c:ser>
        <c:dLbls>
          <c:showLegendKey val="0"/>
          <c:showVal val="0"/>
          <c:showCatName val="0"/>
          <c:showSerName val="0"/>
          <c:showPercent val="0"/>
          <c:showBubbleSize val="0"/>
        </c:dLbls>
        <c:gapWidth val="150"/>
        <c:overlap val="100"/>
        <c:axId val="323526792"/>
        <c:axId val="323526400"/>
      </c:barChart>
      <c:lineChart>
        <c:grouping val="standard"/>
        <c:varyColors val="0"/>
        <c:ser>
          <c:idx val="6"/>
          <c:order val="6"/>
          <c:tx>
            <c:v>БВП</c:v>
          </c:tx>
          <c:spPr>
            <a:ln w="28575" cap="rnd" cmpd="sng" algn="ctr">
              <a:solidFill>
                <a:schemeClr val="accent1">
                  <a:lumMod val="60000"/>
                  <a:shade val="95000"/>
                  <a:satMod val="105000"/>
                </a:schemeClr>
              </a:solidFill>
              <a:prstDash val="solid"/>
              <a:round/>
            </a:ln>
            <a:effectLst/>
          </c:spPr>
          <c:marker>
            <c:spPr>
              <a:noFill/>
              <a:ln w="9525" cap="flat" cmpd="sng" algn="ctr">
                <a:solidFill>
                  <a:schemeClr val="accent1">
                    <a:lumMod val="60000"/>
                    <a:shade val="95000"/>
                    <a:satMod val="105000"/>
                  </a:schemeClr>
                </a:solidFill>
                <a:prstDash val="solid"/>
                <a:round/>
              </a:ln>
              <a:effectLst/>
            </c:spPr>
          </c:marker>
          <c:cat>
            <c:numRef>
              <c:f>BG!$A$19:$A$26</c:f>
              <c:numCache>
                <c:formatCode>General</c:formatCode>
                <c:ptCount val="8"/>
                <c:pt idx="0">
                  <c:v>2010</c:v>
                </c:pt>
                <c:pt idx="1">
                  <c:v>2011</c:v>
                </c:pt>
                <c:pt idx="2">
                  <c:v>2012</c:v>
                </c:pt>
                <c:pt idx="3">
                  <c:v>2013</c:v>
                </c:pt>
                <c:pt idx="4">
                  <c:v>2014</c:v>
                </c:pt>
                <c:pt idx="5">
                  <c:v>2015</c:v>
                </c:pt>
                <c:pt idx="6">
                  <c:v>2016</c:v>
                </c:pt>
                <c:pt idx="7">
                  <c:v>2017</c:v>
                </c:pt>
              </c:numCache>
            </c:numRef>
          </c:cat>
          <c:val>
            <c:numRef>
              <c:f>BG!$P$19:$P$26</c:f>
              <c:numCache>
                <c:formatCode>0.0</c:formatCode>
                <c:ptCount val="8"/>
                <c:pt idx="0">
                  <c:v>1.3986445003936581</c:v>
                </c:pt>
                <c:pt idx="1">
                  <c:v>1.915018010597791</c:v>
                </c:pt>
                <c:pt idx="2">
                  <c:v>3.0943607597876621E-2</c:v>
                </c:pt>
                <c:pt idx="3">
                  <c:v>0.86209273761465977</c:v>
                </c:pt>
                <c:pt idx="4">
                  <c:v>1.3288497223403084</c:v>
                </c:pt>
                <c:pt idx="5">
                  <c:v>3.6174426325092521</c:v>
                </c:pt>
                <c:pt idx="6">
                  <c:v>3.9411215454114199</c:v>
                </c:pt>
                <c:pt idx="7">
                  <c:v>3.5615481110800005</c:v>
                </c:pt>
              </c:numCache>
            </c:numRef>
          </c:val>
          <c:smooth val="0"/>
          <c:extLst>
            <c:ext xmlns:c16="http://schemas.microsoft.com/office/drawing/2014/chart" uri="{C3380CC4-5D6E-409C-BE32-E72D297353CC}">
              <c16:uniqueId val="{00000008-AD85-467C-986C-266548500DDB}"/>
            </c:ext>
          </c:extLst>
        </c:ser>
        <c:dLbls>
          <c:showLegendKey val="0"/>
          <c:showVal val="0"/>
          <c:showCatName val="0"/>
          <c:showSerName val="0"/>
          <c:showPercent val="0"/>
          <c:showBubbleSize val="0"/>
        </c:dLbls>
        <c:marker val="1"/>
        <c:smooth val="0"/>
        <c:axId val="323526792"/>
        <c:axId val="323526400"/>
      </c:lineChart>
      <c:catAx>
        <c:axId val="323526792"/>
        <c:scaling>
          <c:orientation val="minMax"/>
        </c:scaling>
        <c:delete val="0"/>
        <c:axPos val="b"/>
        <c:numFmt formatCode="General" sourceLinked="1"/>
        <c:majorTickMark val="out"/>
        <c:minorTickMark val="none"/>
        <c:tickLblPos val="nextTo"/>
        <c:spPr>
          <a:pattFill prst="pct5">
            <a:fgClr>
              <a:srgbClr val="FFFFFF"/>
            </a:fgClr>
            <a:bgClr>
              <a:srgbClr val="FFFFFF"/>
            </a:bgClr>
          </a:patt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Arial" pitchFamily="34" charset="0"/>
                <a:ea typeface="+mn-ea"/>
                <a:cs typeface="Arial" pitchFamily="34" charset="0"/>
              </a:defRPr>
            </a:pPr>
            <a:endParaRPr lang="en-US"/>
          </a:p>
        </c:txPr>
        <c:crossAx val="323526400"/>
        <c:crossesAt val="-20"/>
        <c:auto val="1"/>
        <c:lblAlgn val="ctr"/>
        <c:lblOffset val="100"/>
        <c:noMultiLvlLbl val="0"/>
      </c:catAx>
      <c:valAx>
        <c:axId val="323526400"/>
        <c:scaling>
          <c:orientation val="minMax"/>
        </c:scaling>
        <c:delete val="0"/>
        <c:axPos val="l"/>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itchFamily="34" charset="0"/>
                <a:ea typeface="+mn-ea"/>
                <a:cs typeface="Arial" pitchFamily="34" charset="0"/>
              </a:defRPr>
            </a:pPr>
            <a:endParaRPr lang="en-US"/>
          </a:p>
        </c:txPr>
        <c:crossAx val="323526792"/>
        <c:crosses val="autoZero"/>
        <c:crossBetween val="between"/>
      </c:valAx>
      <c:spPr>
        <a:noFill/>
        <a:ln>
          <a:noFill/>
        </a:ln>
        <a:effectLst/>
      </c:spPr>
    </c:plotArea>
    <c:legend>
      <c:legendPos val="r"/>
      <c:layout>
        <c:manualLayout>
          <c:xMode val="edge"/>
          <c:yMode val="edge"/>
          <c:x val="1.7054886211512736E-2"/>
          <c:y val="0.85186580061251804"/>
          <c:w val="0.96955823293172694"/>
          <c:h val="0.147001891441020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9525" cap="flat" cmpd="sng" algn="ctr">
      <a:solidFill>
        <a:schemeClr val="tx1">
          <a:tint val="75000"/>
          <a:shade val="95000"/>
          <a:satMod val="105000"/>
        </a:schemeClr>
      </a:solidFill>
      <a:prstDash val="solid"/>
      <a:round/>
    </a:ln>
    <a:effectLst/>
  </c:spPr>
  <c:txPr>
    <a:bodyPr/>
    <a:lstStyle/>
    <a:p>
      <a:pPr>
        <a:defRPr>
          <a:latin typeface="Arial" pitchFamily="34" charset="0"/>
          <a:cs typeface="Arial"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bg-BG" dirty="0"/>
              <a:t>Цени на основни стокови групи</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413867441327114"/>
          <c:y val="9.7842003159216082E-2"/>
          <c:w val="0.75170155186912302"/>
          <c:h val="0.57667393406487799"/>
        </c:manualLayout>
      </c:layout>
      <c:lineChart>
        <c:grouping val="standard"/>
        <c:varyColors val="0"/>
        <c:ser>
          <c:idx val="1"/>
          <c:order val="1"/>
          <c:tx>
            <c:strRef>
              <c:f>'Фигура 4 Стокови групи'!$A$3</c:f>
              <c:strCache>
                <c:ptCount val="1"/>
                <c:pt idx="0">
                  <c:v>Суровини (% промяна)</c:v>
                </c:pt>
              </c:strCache>
            </c:strRef>
          </c:tx>
          <c:spPr>
            <a:ln w="28575" cap="rnd" cmpd="sng" algn="ctr">
              <a:solidFill>
                <a:schemeClr val="accent4">
                  <a:shade val="95000"/>
                  <a:satMod val="105000"/>
                </a:schemeClr>
              </a:solidFill>
              <a:prstDash val="solid"/>
              <a:round/>
            </a:ln>
            <a:effectLst/>
          </c:spPr>
          <c:marker>
            <c:symbol val="none"/>
          </c:marker>
          <c:cat>
            <c:strRef>
              <c:f>'Фигура 4 Стокови групи'!$B$1:$N$1</c:f>
              <c:strCache>
                <c:ptCount val="7"/>
                <c:pt idx="0">
                  <c:v>2014</c:v>
                </c:pt>
                <c:pt idx="1">
                  <c:v>2015</c:v>
                </c:pt>
                <c:pt idx="2">
                  <c:v>2016</c:v>
                </c:pt>
                <c:pt idx="3">
                  <c:v>2017</c:v>
                </c:pt>
                <c:pt idx="4">
                  <c:v>2018</c:v>
                </c:pt>
                <c:pt idx="5">
                  <c:v>2019</c:v>
                </c:pt>
                <c:pt idx="6">
                  <c:v>2020</c:v>
                </c:pt>
              </c:strCache>
            </c:strRef>
          </c:cat>
          <c:val>
            <c:numRef>
              <c:f>'Фигура 4 Стокови групи'!$B$3:$N$3</c:f>
              <c:numCache>
                <c:formatCode>0.0</c:formatCode>
                <c:ptCount val="7"/>
                <c:pt idx="0">
                  <c:v>1.8994126284875401</c:v>
                </c:pt>
                <c:pt idx="1">
                  <c:v>-13.463962828224624</c:v>
                </c:pt>
                <c:pt idx="2">
                  <c:v>-5.7215400624349684</c:v>
                </c:pt>
                <c:pt idx="3">
                  <c:v>2.2895842899021517</c:v>
                </c:pt>
                <c:pt idx="4">
                  <c:v>3.5564763261254342</c:v>
                </c:pt>
                <c:pt idx="5">
                  <c:v>-0.94527570541409034</c:v>
                </c:pt>
                <c:pt idx="6">
                  <c:v>-0.38794590637122894</c:v>
                </c:pt>
              </c:numCache>
            </c:numRef>
          </c:val>
          <c:smooth val="0"/>
          <c:extLst>
            <c:ext xmlns:c16="http://schemas.microsoft.com/office/drawing/2014/chart" uri="{C3380CC4-5D6E-409C-BE32-E72D297353CC}">
              <c16:uniqueId val="{00000000-7152-4437-B61D-AE6B2C7CF70C}"/>
            </c:ext>
          </c:extLst>
        </c:ser>
        <c:ser>
          <c:idx val="2"/>
          <c:order val="2"/>
          <c:tx>
            <c:strRef>
              <c:f>'Фигура 4 Стокови групи'!$A$4</c:f>
              <c:strCache>
                <c:ptCount val="1"/>
                <c:pt idx="0">
                  <c:v>Храни и напитки (% промяна)</c:v>
                </c:pt>
              </c:strCache>
            </c:strRef>
          </c:tx>
          <c:spPr>
            <a:ln w="28575" cap="rnd" cmpd="sng" algn="ctr">
              <a:solidFill>
                <a:schemeClr val="accent6">
                  <a:shade val="95000"/>
                  <a:satMod val="105000"/>
                </a:schemeClr>
              </a:solidFill>
              <a:prstDash val="solid"/>
              <a:round/>
            </a:ln>
            <a:effectLst/>
          </c:spPr>
          <c:marker>
            <c:symbol val="none"/>
          </c:marker>
          <c:cat>
            <c:strRef>
              <c:f>'Фигура 4 Стокови групи'!$B$1:$N$1</c:f>
              <c:strCache>
                <c:ptCount val="7"/>
                <c:pt idx="0">
                  <c:v>2014</c:v>
                </c:pt>
                <c:pt idx="1">
                  <c:v>2015</c:v>
                </c:pt>
                <c:pt idx="2">
                  <c:v>2016</c:v>
                </c:pt>
                <c:pt idx="3">
                  <c:v>2017</c:v>
                </c:pt>
                <c:pt idx="4">
                  <c:v>2018</c:v>
                </c:pt>
                <c:pt idx="5">
                  <c:v>2019</c:v>
                </c:pt>
                <c:pt idx="6">
                  <c:v>2020</c:v>
                </c:pt>
              </c:strCache>
            </c:strRef>
          </c:cat>
          <c:val>
            <c:numRef>
              <c:f>'Фигура 4 Стокови групи'!$B$4:$N$4</c:f>
              <c:numCache>
                <c:formatCode>0.0</c:formatCode>
                <c:ptCount val="7"/>
                <c:pt idx="0">
                  <c:v>-2.0891556329317051</c:v>
                </c:pt>
                <c:pt idx="1">
                  <c:v>-15.929146912538911</c:v>
                </c:pt>
                <c:pt idx="2">
                  <c:v>1.8322469935373249</c:v>
                </c:pt>
                <c:pt idx="3">
                  <c:v>0.97234490725013245</c:v>
                </c:pt>
                <c:pt idx="4">
                  <c:v>1.9932571113249367</c:v>
                </c:pt>
                <c:pt idx="5">
                  <c:v>2.077024075796885</c:v>
                </c:pt>
                <c:pt idx="6">
                  <c:v>-1.573255941723616</c:v>
                </c:pt>
              </c:numCache>
            </c:numRef>
          </c:val>
          <c:smooth val="0"/>
          <c:extLst>
            <c:ext xmlns:c16="http://schemas.microsoft.com/office/drawing/2014/chart" uri="{C3380CC4-5D6E-409C-BE32-E72D297353CC}">
              <c16:uniqueId val="{00000001-7152-4437-B61D-AE6B2C7CF70C}"/>
            </c:ext>
          </c:extLst>
        </c:ser>
        <c:ser>
          <c:idx val="3"/>
          <c:order val="3"/>
          <c:tx>
            <c:strRef>
              <c:f>'Фигура 4 Стокови групи'!$A$5</c:f>
              <c:strCache>
                <c:ptCount val="1"/>
                <c:pt idx="0">
                  <c:v>Метали (% промяна)</c:v>
                </c:pt>
              </c:strCache>
            </c:strRef>
          </c:tx>
          <c:spPr>
            <a:ln w="28575" cap="rnd" cmpd="sng" algn="ctr">
              <a:solidFill>
                <a:schemeClr val="accent2">
                  <a:lumMod val="60000"/>
                  <a:shade val="95000"/>
                  <a:satMod val="105000"/>
                </a:schemeClr>
              </a:solidFill>
              <a:prstDash val="solid"/>
              <a:round/>
            </a:ln>
            <a:effectLst/>
          </c:spPr>
          <c:marker>
            <c:symbol val="none"/>
          </c:marker>
          <c:cat>
            <c:strRef>
              <c:f>'Фигура 4 Стокови групи'!$B$1:$N$1</c:f>
              <c:strCache>
                <c:ptCount val="7"/>
                <c:pt idx="0">
                  <c:v>2014</c:v>
                </c:pt>
                <c:pt idx="1">
                  <c:v>2015</c:v>
                </c:pt>
                <c:pt idx="2">
                  <c:v>2016</c:v>
                </c:pt>
                <c:pt idx="3">
                  <c:v>2017</c:v>
                </c:pt>
                <c:pt idx="4">
                  <c:v>2018</c:v>
                </c:pt>
                <c:pt idx="5">
                  <c:v>2019</c:v>
                </c:pt>
                <c:pt idx="6">
                  <c:v>2020</c:v>
                </c:pt>
              </c:strCache>
            </c:strRef>
          </c:cat>
          <c:val>
            <c:numRef>
              <c:f>'Фигура 4 Стокови групи'!$B$5:$N$5</c:f>
              <c:numCache>
                <c:formatCode>0.0</c:formatCode>
                <c:ptCount val="7"/>
                <c:pt idx="0">
                  <c:v>-10.261779532208493</c:v>
                </c:pt>
                <c:pt idx="1">
                  <c:v>-22.996806083650185</c:v>
                </c:pt>
                <c:pt idx="2">
                  <c:v>-5.4071136252310907</c:v>
                </c:pt>
                <c:pt idx="3">
                  <c:v>22.204125950054276</c:v>
                </c:pt>
                <c:pt idx="4">
                  <c:v>13.032840105252362</c:v>
                </c:pt>
                <c:pt idx="5">
                  <c:v>-1.116794853190143</c:v>
                </c:pt>
                <c:pt idx="6">
                  <c:v>-1.1966710897228126</c:v>
                </c:pt>
              </c:numCache>
            </c:numRef>
          </c:val>
          <c:smooth val="0"/>
          <c:extLst>
            <c:ext xmlns:c16="http://schemas.microsoft.com/office/drawing/2014/chart" uri="{C3380CC4-5D6E-409C-BE32-E72D297353CC}">
              <c16:uniqueId val="{00000002-7152-4437-B61D-AE6B2C7CF70C}"/>
            </c:ext>
          </c:extLst>
        </c:ser>
        <c:dLbls>
          <c:showLegendKey val="0"/>
          <c:showVal val="0"/>
          <c:showCatName val="0"/>
          <c:showSerName val="0"/>
          <c:showPercent val="0"/>
          <c:showBubbleSize val="0"/>
        </c:dLbls>
        <c:marker val="1"/>
        <c:smooth val="0"/>
        <c:axId val="237342784"/>
        <c:axId val="237343176"/>
      </c:lineChart>
      <c:lineChart>
        <c:grouping val="standard"/>
        <c:varyColors val="0"/>
        <c:ser>
          <c:idx val="0"/>
          <c:order val="0"/>
          <c:tx>
            <c:strRef>
              <c:f>'Фигура 4 Стокови групи'!$A$2</c:f>
              <c:strCache>
                <c:ptCount val="1"/>
                <c:pt idx="0">
                  <c:v>Петрол ($/барел-средна цена) д.с.</c:v>
                </c:pt>
              </c:strCache>
            </c:strRef>
          </c:tx>
          <c:spPr>
            <a:ln w="28575" cap="rnd" cmpd="sng" algn="ctr">
              <a:solidFill>
                <a:schemeClr val="accent2">
                  <a:shade val="95000"/>
                  <a:satMod val="105000"/>
                </a:schemeClr>
              </a:solidFill>
              <a:prstDash val="solid"/>
              <a:round/>
            </a:ln>
            <a:effectLst/>
          </c:spPr>
          <c:marker>
            <c:symbol val="none"/>
          </c:marker>
          <c:cat>
            <c:strRef>
              <c:f>'Фигура 4 Стокови групи'!$B$1:$N$1</c:f>
              <c:strCache>
                <c:ptCount val="7"/>
                <c:pt idx="0">
                  <c:v>2014</c:v>
                </c:pt>
                <c:pt idx="1">
                  <c:v>2015</c:v>
                </c:pt>
                <c:pt idx="2">
                  <c:v>2016</c:v>
                </c:pt>
                <c:pt idx="3">
                  <c:v>2017</c:v>
                </c:pt>
                <c:pt idx="4">
                  <c:v>2018</c:v>
                </c:pt>
                <c:pt idx="5">
                  <c:v>2019</c:v>
                </c:pt>
                <c:pt idx="6">
                  <c:v>2020</c:v>
                </c:pt>
              </c:strCache>
            </c:strRef>
          </c:cat>
          <c:val>
            <c:numRef>
              <c:f>'Фигура 4 Стокови групи'!$B$2:$N$2</c:f>
              <c:numCache>
                <c:formatCode>General</c:formatCode>
                <c:ptCount val="7"/>
                <c:pt idx="0">
                  <c:v>96.247</c:v>
                </c:pt>
                <c:pt idx="1">
                  <c:v>50.792999999999999</c:v>
                </c:pt>
                <c:pt idx="2">
                  <c:v>42.837000000000003</c:v>
                </c:pt>
                <c:pt idx="3">
                  <c:v>52.814</c:v>
                </c:pt>
                <c:pt idx="4">
                  <c:v>62.313000000000002</c:v>
                </c:pt>
                <c:pt idx="5">
                  <c:v>58.24</c:v>
                </c:pt>
                <c:pt idx="6">
                  <c:v>55.551000000000002</c:v>
                </c:pt>
              </c:numCache>
            </c:numRef>
          </c:val>
          <c:smooth val="0"/>
          <c:extLst>
            <c:ext xmlns:c16="http://schemas.microsoft.com/office/drawing/2014/chart" uri="{C3380CC4-5D6E-409C-BE32-E72D297353CC}">
              <c16:uniqueId val="{00000003-7152-4437-B61D-AE6B2C7CF70C}"/>
            </c:ext>
          </c:extLst>
        </c:ser>
        <c:dLbls>
          <c:showLegendKey val="0"/>
          <c:showVal val="0"/>
          <c:showCatName val="0"/>
          <c:showSerName val="0"/>
          <c:showPercent val="0"/>
          <c:showBubbleSize val="0"/>
        </c:dLbls>
        <c:marker val="1"/>
        <c:smooth val="0"/>
        <c:axId val="183916768"/>
        <c:axId val="237343568"/>
      </c:lineChart>
      <c:catAx>
        <c:axId val="237342784"/>
        <c:scaling>
          <c:orientation val="minMax"/>
        </c:scaling>
        <c:delete val="0"/>
        <c:axPos val="b"/>
        <c:numFmt formatCode="General" sourceLinked="0"/>
        <c:majorTickMark val="out"/>
        <c:minorTickMark val="none"/>
        <c:tickLblPos val="low"/>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7343176"/>
        <c:crosses val="autoZero"/>
        <c:auto val="1"/>
        <c:lblAlgn val="ctr"/>
        <c:lblOffset val="100"/>
        <c:noMultiLvlLbl val="0"/>
      </c:catAx>
      <c:valAx>
        <c:axId val="237343176"/>
        <c:scaling>
          <c:orientation val="minMax"/>
          <c:min val="-25"/>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bg-BG"/>
                  <a:t>%</a:t>
                </a:r>
                <a:endParaRPr lang="en-US"/>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7342784"/>
        <c:crosses val="autoZero"/>
        <c:crossBetween val="between"/>
      </c:valAx>
      <c:valAx>
        <c:axId val="237343568"/>
        <c:scaling>
          <c:orientation val="minMax"/>
          <c:min val="40"/>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a:t>
                </a:r>
                <a:r>
                  <a:rPr lang="bg-BG"/>
                  <a:t>/барел</a:t>
                </a:r>
                <a:endParaRPr lang="en-US"/>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3916768"/>
        <c:crosses val="max"/>
        <c:crossBetween val="between"/>
      </c:valAx>
      <c:catAx>
        <c:axId val="183916768"/>
        <c:scaling>
          <c:orientation val="minMax"/>
        </c:scaling>
        <c:delete val="1"/>
        <c:axPos val="b"/>
        <c:numFmt formatCode="General" sourceLinked="1"/>
        <c:majorTickMark val="out"/>
        <c:minorTickMark val="none"/>
        <c:tickLblPos val="none"/>
        <c:crossAx val="237343568"/>
        <c:crosses val="autoZero"/>
        <c:auto val="1"/>
        <c:lblAlgn val="ctr"/>
        <c:lblOffset val="100"/>
        <c:noMultiLvlLbl val="0"/>
      </c:catAx>
      <c:spPr>
        <a:noFill/>
        <a:ln>
          <a:noFill/>
        </a:ln>
        <a:effectLst/>
      </c:spPr>
    </c:plotArea>
    <c:legend>
      <c:legendPos val="b"/>
      <c:layout>
        <c:manualLayout>
          <c:xMode val="edge"/>
          <c:yMode val="edge"/>
          <c:x val="2.6068454102716205E-2"/>
          <c:y val="0.83890211675758941"/>
          <c:w val="0.94382935980048155"/>
          <c:h val="0.143488036691659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32066323034933E-2"/>
          <c:y val="5.0925925925925923E-2"/>
          <c:w val="0.89141679579209088"/>
          <c:h val="0.66760299407018575"/>
        </c:manualLayout>
      </c:layout>
      <c:barChart>
        <c:barDir val="col"/>
        <c:grouping val="stacked"/>
        <c:varyColors val="0"/>
        <c:ser>
          <c:idx val="0"/>
          <c:order val="0"/>
          <c:tx>
            <c:strRef>
              <c:f>Forecast!$A$13</c:f>
              <c:strCache>
                <c:ptCount val="1"/>
                <c:pt idx="0">
                  <c:v>Частно потребление</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Forecast!$B$2:$F$2</c:f>
              <c:numCache>
                <c:formatCode>General</c:formatCode>
                <c:ptCount val="5"/>
                <c:pt idx="0">
                  <c:v>2016</c:v>
                </c:pt>
                <c:pt idx="1">
                  <c:v>2017</c:v>
                </c:pt>
                <c:pt idx="2">
                  <c:v>2018</c:v>
                </c:pt>
                <c:pt idx="3">
                  <c:v>2019</c:v>
                </c:pt>
                <c:pt idx="4">
                  <c:v>2020</c:v>
                </c:pt>
              </c:numCache>
            </c:numRef>
          </c:cat>
          <c:val>
            <c:numRef>
              <c:f>Forecast!$B$13:$F$13</c:f>
              <c:numCache>
                <c:formatCode>0.0</c:formatCode>
                <c:ptCount val="5"/>
                <c:pt idx="0">
                  <c:v>2.3019367218969475</c:v>
                </c:pt>
                <c:pt idx="1">
                  <c:v>3.1274471831535742</c:v>
                </c:pt>
                <c:pt idx="2">
                  <c:v>3.0447932947616505</c:v>
                </c:pt>
                <c:pt idx="3">
                  <c:v>2.9079155380734609</c:v>
                </c:pt>
                <c:pt idx="4">
                  <c:v>3.1142318943814429</c:v>
                </c:pt>
              </c:numCache>
            </c:numRef>
          </c:val>
          <c:extLst>
            <c:ext xmlns:c16="http://schemas.microsoft.com/office/drawing/2014/chart" uri="{C3380CC4-5D6E-409C-BE32-E72D297353CC}">
              <c16:uniqueId val="{00000000-0B0A-4EF9-9863-7B702BC01AB5}"/>
            </c:ext>
          </c:extLst>
        </c:ser>
        <c:ser>
          <c:idx val="1"/>
          <c:order val="1"/>
          <c:tx>
            <c:strRef>
              <c:f>Forecast!$A$14</c:f>
              <c:strCache>
                <c:ptCount val="1"/>
                <c:pt idx="0">
                  <c:v>Публично потребление</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Forecast!$B$2:$F$2</c:f>
              <c:numCache>
                <c:formatCode>General</c:formatCode>
                <c:ptCount val="5"/>
                <c:pt idx="0">
                  <c:v>2016</c:v>
                </c:pt>
                <c:pt idx="1">
                  <c:v>2017</c:v>
                </c:pt>
                <c:pt idx="2">
                  <c:v>2018</c:v>
                </c:pt>
                <c:pt idx="3">
                  <c:v>2019</c:v>
                </c:pt>
                <c:pt idx="4">
                  <c:v>2020</c:v>
                </c:pt>
              </c:numCache>
            </c:numRef>
          </c:cat>
          <c:val>
            <c:numRef>
              <c:f>Forecast!$B$14:$F$14</c:f>
              <c:numCache>
                <c:formatCode>0.0</c:formatCode>
                <c:ptCount val="5"/>
                <c:pt idx="0">
                  <c:v>0.3463913618849252</c:v>
                </c:pt>
                <c:pt idx="1">
                  <c:v>0.49577891185739326</c:v>
                </c:pt>
                <c:pt idx="2">
                  <c:v>0.63127473426378067</c:v>
                </c:pt>
                <c:pt idx="3">
                  <c:v>0.86624478399454574</c:v>
                </c:pt>
                <c:pt idx="4">
                  <c:v>0.89378583454921001</c:v>
                </c:pt>
              </c:numCache>
            </c:numRef>
          </c:val>
          <c:extLst>
            <c:ext xmlns:c16="http://schemas.microsoft.com/office/drawing/2014/chart" uri="{C3380CC4-5D6E-409C-BE32-E72D297353CC}">
              <c16:uniqueId val="{00000001-0B0A-4EF9-9863-7B702BC01AB5}"/>
            </c:ext>
          </c:extLst>
        </c:ser>
        <c:ser>
          <c:idx val="2"/>
          <c:order val="2"/>
          <c:tx>
            <c:strRef>
              <c:f>Forecast!$A$15</c:f>
              <c:strCache>
                <c:ptCount val="1"/>
                <c:pt idx="0">
                  <c:v>Инвестиции</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Forecast!$B$2:$F$2</c:f>
              <c:numCache>
                <c:formatCode>General</c:formatCode>
                <c:ptCount val="5"/>
                <c:pt idx="0">
                  <c:v>2016</c:v>
                </c:pt>
                <c:pt idx="1">
                  <c:v>2017</c:v>
                </c:pt>
                <c:pt idx="2">
                  <c:v>2018</c:v>
                </c:pt>
                <c:pt idx="3">
                  <c:v>2019</c:v>
                </c:pt>
                <c:pt idx="4">
                  <c:v>2020</c:v>
                </c:pt>
              </c:numCache>
            </c:numRef>
          </c:cat>
          <c:val>
            <c:numRef>
              <c:f>Forecast!$B$15:$F$15</c:f>
              <c:numCache>
                <c:formatCode>0.0</c:formatCode>
                <c:ptCount val="5"/>
                <c:pt idx="0">
                  <c:v>-1.4149223694120565</c:v>
                </c:pt>
                <c:pt idx="1">
                  <c:v>0.72752037056322183</c:v>
                </c:pt>
                <c:pt idx="2">
                  <c:v>1.6702808836182248</c:v>
                </c:pt>
                <c:pt idx="3">
                  <c:v>1.6769988448756334</c:v>
                </c:pt>
                <c:pt idx="4">
                  <c:v>1.5135798913337017</c:v>
                </c:pt>
              </c:numCache>
            </c:numRef>
          </c:val>
          <c:extLst>
            <c:ext xmlns:c16="http://schemas.microsoft.com/office/drawing/2014/chart" uri="{C3380CC4-5D6E-409C-BE32-E72D297353CC}">
              <c16:uniqueId val="{00000002-0B0A-4EF9-9863-7B702BC01AB5}"/>
            </c:ext>
          </c:extLst>
        </c:ser>
        <c:ser>
          <c:idx val="4"/>
          <c:order val="3"/>
          <c:tx>
            <c:strRef>
              <c:f>Forecast!$A$17</c:f>
              <c:strCache>
                <c:ptCount val="1"/>
                <c:pt idx="0">
                  <c:v>Износ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itchFamily="34" charset="0"/>
                    <a:ea typeface="+mn-ea"/>
                    <a:cs typeface="Arial"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Forecast!$B$2:$F$2</c:f>
              <c:numCache>
                <c:formatCode>General</c:formatCode>
                <c:ptCount val="5"/>
                <c:pt idx="0">
                  <c:v>2016</c:v>
                </c:pt>
                <c:pt idx="1">
                  <c:v>2017</c:v>
                </c:pt>
                <c:pt idx="2">
                  <c:v>2018</c:v>
                </c:pt>
                <c:pt idx="3">
                  <c:v>2019</c:v>
                </c:pt>
                <c:pt idx="4">
                  <c:v>2020</c:v>
                </c:pt>
              </c:numCache>
            </c:numRef>
          </c:cat>
          <c:val>
            <c:numRef>
              <c:f>Forecast!$B$17:$F$17</c:f>
              <c:numCache>
                <c:formatCode>0.0</c:formatCode>
                <c:ptCount val="5"/>
                <c:pt idx="0">
                  <c:v>5.1744603649470022</c:v>
                </c:pt>
                <c:pt idx="1">
                  <c:v>2.6838200214237142</c:v>
                </c:pt>
                <c:pt idx="2">
                  <c:v>2.9293891962973446</c:v>
                </c:pt>
                <c:pt idx="3">
                  <c:v>2.7817093447468344</c:v>
                </c:pt>
                <c:pt idx="4">
                  <c:v>1.9785313186374009</c:v>
                </c:pt>
              </c:numCache>
            </c:numRef>
          </c:val>
          <c:extLst>
            <c:ext xmlns:c16="http://schemas.microsoft.com/office/drawing/2014/chart" uri="{C3380CC4-5D6E-409C-BE32-E72D297353CC}">
              <c16:uniqueId val="{00000008-0B0A-4EF9-9863-7B702BC01AB5}"/>
            </c:ext>
          </c:extLst>
        </c:ser>
        <c:ser>
          <c:idx val="5"/>
          <c:order val="4"/>
          <c:tx>
            <c:strRef>
              <c:f>Forecast!$A$18</c:f>
              <c:strCache>
                <c:ptCount val="1"/>
                <c:pt idx="0">
                  <c:v>Внос</c:v>
                </c:pt>
              </c:strCache>
            </c:strRef>
          </c:tx>
          <c:spPr>
            <a:solidFill>
              <a:schemeClr val="accent4">
                <a:lumMod val="60000"/>
              </a:schemeClr>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Forecast!$B$2:$F$2</c:f>
              <c:numCache>
                <c:formatCode>General</c:formatCode>
                <c:ptCount val="5"/>
                <c:pt idx="0">
                  <c:v>2016</c:v>
                </c:pt>
                <c:pt idx="1">
                  <c:v>2017</c:v>
                </c:pt>
                <c:pt idx="2">
                  <c:v>2018</c:v>
                </c:pt>
                <c:pt idx="3">
                  <c:v>2019</c:v>
                </c:pt>
                <c:pt idx="4">
                  <c:v>2020</c:v>
                </c:pt>
              </c:numCache>
            </c:numRef>
          </c:cat>
          <c:val>
            <c:numRef>
              <c:f>Forecast!$B$18:$F$18</c:f>
              <c:numCache>
                <c:formatCode>0.0</c:formatCode>
                <c:ptCount val="5"/>
                <c:pt idx="0">
                  <c:v>-2.9410202369013549</c:v>
                </c:pt>
                <c:pt idx="1">
                  <c:v>-4.7694609705803375</c:v>
                </c:pt>
                <c:pt idx="2">
                  <c:v>-4.9723399060947049</c:v>
                </c:pt>
                <c:pt idx="3">
                  <c:v>-4.9291589476838267</c:v>
                </c:pt>
                <c:pt idx="4">
                  <c:v>-4.1808528543251002</c:v>
                </c:pt>
              </c:numCache>
            </c:numRef>
          </c:val>
          <c:extLst>
            <c:ext xmlns:c16="http://schemas.microsoft.com/office/drawing/2014/chart" uri="{C3380CC4-5D6E-409C-BE32-E72D297353CC}">
              <c16:uniqueId val="{00000009-0B0A-4EF9-9863-7B702BC01AB5}"/>
            </c:ext>
          </c:extLst>
        </c:ser>
        <c:dLbls>
          <c:showLegendKey val="0"/>
          <c:showVal val="0"/>
          <c:showCatName val="0"/>
          <c:showSerName val="0"/>
          <c:showPercent val="0"/>
          <c:showBubbleSize val="0"/>
        </c:dLbls>
        <c:gapWidth val="150"/>
        <c:overlap val="100"/>
        <c:axId val="323343808"/>
        <c:axId val="323344200"/>
      </c:barChart>
      <c:lineChart>
        <c:grouping val="standard"/>
        <c:varyColors val="0"/>
        <c:ser>
          <c:idx val="6"/>
          <c:order val="5"/>
          <c:tx>
            <c:strRef>
              <c:f>Forecast!$A$12</c:f>
              <c:strCache>
                <c:ptCount val="1"/>
                <c:pt idx="0">
                  <c:v>БВП</c:v>
                </c:pt>
              </c:strCache>
            </c:strRef>
          </c:tx>
          <c:spPr>
            <a:ln w="41275" cap="rnd" cmpd="sng" algn="ctr">
              <a:solidFill>
                <a:srgbClr val="FF0000"/>
              </a:solidFill>
              <a:prstDash val="solid"/>
              <a:round/>
            </a:ln>
            <a:effectLst/>
          </c:spPr>
          <c:marker>
            <c:symbol val="none"/>
          </c:marker>
          <c:cat>
            <c:numRef>
              <c:f>Forecast!$B$2:$E$2</c:f>
              <c:numCache>
                <c:formatCode>General</c:formatCode>
                <c:ptCount val="4"/>
                <c:pt idx="0">
                  <c:v>2016</c:v>
                </c:pt>
                <c:pt idx="1">
                  <c:v>2017</c:v>
                </c:pt>
                <c:pt idx="2">
                  <c:v>2018</c:v>
                </c:pt>
                <c:pt idx="3">
                  <c:v>2019</c:v>
                </c:pt>
              </c:numCache>
            </c:numRef>
          </c:cat>
          <c:val>
            <c:numRef>
              <c:f>Forecast!$B$12:$F$12</c:f>
              <c:numCache>
                <c:formatCode>0.0</c:formatCode>
                <c:ptCount val="5"/>
                <c:pt idx="0">
                  <c:v>3.9411215454114199</c:v>
                </c:pt>
                <c:pt idx="1">
                  <c:v>3.5615481110800005</c:v>
                </c:pt>
                <c:pt idx="2">
                  <c:v>3.3035154790099601</c:v>
                </c:pt>
                <c:pt idx="3">
                  <c:v>3.3037317384715412</c:v>
                </c:pt>
                <c:pt idx="4">
                  <c:v>3.3192514024151616</c:v>
                </c:pt>
              </c:numCache>
            </c:numRef>
          </c:val>
          <c:smooth val="0"/>
          <c:extLst>
            <c:ext xmlns:c16="http://schemas.microsoft.com/office/drawing/2014/chart" uri="{C3380CC4-5D6E-409C-BE32-E72D297353CC}">
              <c16:uniqueId val="{0000000A-0B0A-4EF9-9863-7B702BC01AB5}"/>
            </c:ext>
          </c:extLst>
        </c:ser>
        <c:dLbls>
          <c:showLegendKey val="0"/>
          <c:showVal val="0"/>
          <c:showCatName val="0"/>
          <c:showSerName val="0"/>
          <c:showPercent val="0"/>
          <c:showBubbleSize val="0"/>
        </c:dLbls>
        <c:marker val="1"/>
        <c:smooth val="0"/>
        <c:axId val="323343808"/>
        <c:axId val="323344200"/>
      </c:lineChart>
      <c:catAx>
        <c:axId val="323343808"/>
        <c:scaling>
          <c:orientation val="minMax"/>
        </c:scaling>
        <c:delete val="0"/>
        <c:axPos val="b"/>
        <c:numFmt formatCode="General" sourceLinked="1"/>
        <c:majorTickMark val="out"/>
        <c:minorTickMark val="none"/>
        <c:tickLblPos val="nextTo"/>
        <c:spPr>
          <a:pattFill prst="pct5">
            <a:fgClr>
              <a:srgbClr val="FFFFFF"/>
            </a:fgClr>
            <a:bgClr>
              <a:srgbClr val="FFFFFF"/>
            </a:bgClr>
          </a:patt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323344200"/>
        <c:crossesAt val="-20"/>
        <c:auto val="1"/>
        <c:lblAlgn val="ctr"/>
        <c:lblOffset val="100"/>
        <c:noMultiLvlLbl val="0"/>
      </c:catAx>
      <c:valAx>
        <c:axId val="323344200"/>
        <c:scaling>
          <c:orientation val="minMax"/>
          <c:max val="6"/>
          <c:min val="-3"/>
        </c:scaling>
        <c:delete val="0"/>
        <c:axPos val="l"/>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323343808"/>
        <c:crosses val="autoZero"/>
        <c:crossBetween val="between"/>
      </c:valAx>
      <c:spPr>
        <a:noFill/>
        <a:ln>
          <a:noFill/>
        </a:ln>
        <a:effectLst/>
      </c:spPr>
    </c:plotArea>
    <c:legend>
      <c:legendPos val="r"/>
      <c:layout>
        <c:manualLayout>
          <c:xMode val="edge"/>
          <c:yMode val="edge"/>
          <c:x val="1.7054886211512736E-2"/>
          <c:y val="0.82155668828550088"/>
          <c:w val="0.96955823293172694"/>
          <c:h val="0.1773111988205504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9525" cap="flat" cmpd="sng" algn="ctr">
      <a:solidFill>
        <a:schemeClr val="tx1">
          <a:tint val="75000"/>
          <a:shade val="95000"/>
          <a:satMod val="105000"/>
        </a:schemeClr>
      </a:solidFill>
      <a:prstDash val="solid"/>
      <a:round/>
    </a:ln>
    <a:effectLst/>
  </c:spPr>
  <c:txPr>
    <a:bodyPr/>
    <a:lstStyle/>
    <a:p>
      <a:pPr>
        <a:defRPr sz="1000">
          <a:latin typeface="Arial" pitchFamily="34" charset="0"/>
          <a:cs typeface="Arial"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bg-BG"/>
              <a:t>БВП и инфлация - %</a:t>
            </a:r>
            <a:endParaRPr lang="en-US"/>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'БВП и инфлация'!$A$2</c:f>
              <c:strCache>
                <c:ptCount val="1"/>
                <c:pt idx="0">
                  <c:v>БВП (реален ръст)</c:v>
                </c:pt>
              </c:strCache>
            </c:strRef>
          </c:tx>
          <c:spPr>
            <a:ln w="38100" cap="rnd">
              <a:solidFill>
                <a:srgbClr val="00B0F0"/>
              </a:solidFill>
              <a:round/>
            </a:ln>
            <a:effectLst/>
          </c:spPr>
          <c:marker>
            <c:symbol val="none"/>
          </c:marker>
          <c:cat>
            <c:numRef>
              <c:f>'БВП и инфлация'!$B$1:$H$1</c:f>
              <c:numCache>
                <c:formatCode>General</c:formatCode>
                <c:ptCount val="7"/>
                <c:pt idx="0">
                  <c:v>2014</c:v>
                </c:pt>
                <c:pt idx="1">
                  <c:v>2015</c:v>
                </c:pt>
                <c:pt idx="2">
                  <c:v>2016</c:v>
                </c:pt>
                <c:pt idx="3">
                  <c:v>2017</c:v>
                </c:pt>
                <c:pt idx="4">
                  <c:v>2018</c:v>
                </c:pt>
                <c:pt idx="5">
                  <c:v>2019</c:v>
                </c:pt>
                <c:pt idx="6">
                  <c:v>2020</c:v>
                </c:pt>
              </c:numCache>
            </c:numRef>
          </c:cat>
          <c:val>
            <c:numRef>
              <c:f>'БВП и инфлация'!$B$2:$H$2</c:f>
              <c:numCache>
                <c:formatCode>0.00</c:formatCode>
                <c:ptCount val="7"/>
                <c:pt idx="0">
                  <c:v>1.3288497223403084</c:v>
                </c:pt>
                <c:pt idx="1">
                  <c:v>3.6174426325092526</c:v>
                </c:pt>
                <c:pt idx="2">
                  <c:v>3.9411215454114199</c:v>
                </c:pt>
                <c:pt idx="3">
                  <c:v>3.5615481110800005</c:v>
                </c:pt>
                <c:pt idx="4">
                  <c:v>3.3035154790099597</c:v>
                </c:pt>
                <c:pt idx="5">
                  <c:v>3.3037317384715408</c:v>
                </c:pt>
                <c:pt idx="6">
                  <c:v>3.319251402415162</c:v>
                </c:pt>
              </c:numCache>
            </c:numRef>
          </c:val>
          <c:smooth val="0"/>
          <c:extLst>
            <c:ext xmlns:c16="http://schemas.microsoft.com/office/drawing/2014/chart" uri="{C3380CC4-5D6E-409C-BE32-E72D297353CC}">
              <c16:uniqueId val="{00000000-28CA-41FE-B8FF-A27BEAF06C6B}"/>
            </c:ext>
          </c:extLst>
        </c:ser>
        <c:ser>
          <c:idx val="1"/>
          <c:order val="1"/>
          <c:tx>
            <c:strRef>
              <c:f>'БВП и инфлация'!$A$3</c:f>
              <c:strCache>
                <c:ptCount val="1"/>
                <c:pt idx="0">
                  <c:v>Инфлация (ХИПЦ, ср.г.)</c:v>
                </c:pt>
              </c:strCache>
            </c:strRef>
          </c:tx>
          <c:spPr>
            <a:ln w="38100" cap="rnd">
              <a:solidFill>
                <a:srgbClr val="FF0000"/>
              </a:solidFill>
              <a:prstDash val="dash"/>
              <a:round/>
            </a:ln>
            <a:effectLst/>
          </c:spPr>
          <c:marker>
            <c:symbol val="none"/>
          </c:marker>
          <c:cat>
            <c:numRef>
              <c:f>'БВП и инфлация'!$B$1:$H$1</c:f>
              <c:numCache>
                <c:formatCode>General</c:formatCode>
                <c:ptCount val="7"/>
                <c:pt idx="0">
                  <c:v>2014</c:v>
                </c:pt>
                <c:pt idx="1">
                  <c:v>2015</c:v>
                </c:pt>
                <c:pt idx="2">
                  <c:v>2016</c:v>
                </c:pt>
                <c:pt idx="3">
                  <c:v>2017</c:v>
                </c:pt>
                <c:pt idx="4">
                  <c:v>2018</c:v>
                </c:pt>
                <c:pt idx="5">
                  <c:v>2019</c:v>
                </c:pt>
                <c:pt idx="6">
                  <c:v>2020</c:v>
                </c:pt>
              </c:numCache>
            </c:numRef>
          </c:cat>
          <c:val>
            <c:numRef>
              <c:f>'БВП и инфлация'!$B$3:$H$3</c:f>
              <c:numCache>
                <c:formatCode>0.00</c:formatCode>
                <c:ptCount val="7"/>
                <c:pt idx="0">
                  <c:v>-1.6006165578225762</c:v>
                </c:pt>
                <c:pt idx="1">
                  <c:v>-1.0668469478613503</c:v>
                </c:pt>
                <c:pt idx="2">
                  <c:v>-1.3225220420340378</c:v>
                </c:pt>
                <c:pt idx="3">
                  <c:v>1.2000574270971498</c:v>
                </c:pt>
                <c:pt idx="4">
                  <c:v>2.004532410625103</c:v>
                </c:pt>
                <c:pt idx="5">
                  <c:v>1.9952607858052573</c:v>
                </c:pt>
                <c:pt idx="6">
                  <c:v>2.3502068684496606</c:v>
                </c:pt>
              </c:numCache>
            </c:numRef>
          </c:val>
          <c:smooth val="0"/>
          <c:extLst>
            <c:ext xmlns:c16="http://schemas.microsoft.com/office/drawing/2014/chart" uri="{C3380CC4-5D6E-409C-BE32-E72D297353CC}">
              <c16:uniqueId val="{00000001-28CA-41FE-B8FF-A27BEAF06C6B}"/>
            </c:ext>
          </c:extLst>
        </c:ser>
        <c:dLbls>
          <c:showLegendKey val="0"/>
          <c:showVal val="0"/>
          <c:showCatName val="0"/>
          <c:showSerName val="0"/>
          <c:showPercent val="0"/>
          <c:showBubbleSize val="0"/>
        </c:dLbls>
        <c:smooth val="0"/>
        <c:axId val="455636896"/>
        <c:axId val="455633616"/>
      </c:lineChart>
      <c:catAx>
        <c:axId val="455636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5633616"/>
        <c:crosses val="autoZero"/>
        <c:auto val="1"/>
        <c:lblAlgn val="ctr"/>
        <c:lblOffset val="100"/>
        <c:noMultiLvlLbl val="0"/>
      </c:catAx>
      <c:valAx>
        <c:axId val="45563361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563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bg-BG"/>
              <a:t>Външен сектор - млн. евро</a:t>
            </a:r>
            <a:endParaRPr lang="en-US"/>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'ТС и ТБ'!$A$2</c:f>
              <c:strCache>
                <c:ptCount val="1"/>
                <c:pt idx="0">
                  <c:v>Търговски баланс</c:v>
                </c:pt>
              </c:strCache>
            </c:strRef>
          </c:tx>
          <c:spPr>
            <a:solidFill>
              <a:schemeClr val="accent1"/>
            </a:solidFill>
            <a:ln>
              <a:noFill/>
            </a:ln>
            <a:effectLst/>
          </c:spPr>
          <c:invertIfNegative val="0"/>
          <c:cat>
            <c:numRef>
              <c:f>'ТС и ТБ'!$B$1:$H$1</c:f>
              <c:numCache>
                <c:formatCode>General</c:formatCode>
                <c:ptCount val="7"/>
                <c:pt idx="0">
                  <c:v>2014</c:v>
                </c:pt>
                <c:pt idx="1">
                  <c:v>2015</c:v>
                </c:pt>
                <c:pt idx="2">
                  <c:v>2016</c:v>
                </c:pt>
                <c:pt idx="3">
                  <c:v>2017</c:v>
                </c:pt>
                <c:pt idx="4">
                  <c:v>2018</c:v>
                </c:pt>
                <c:pt idx="5">
                  <c:v>2019</c:v>
                </c:pt>
                <c:pt idx="6">
                  <c:v>2020</c:v>
                </c:pt>
              </c:numCache>
            </c:numRef>
          </c:cat>
          <c:val>
            <c:numRef>
              <c:f>'ТС и ТБ'!$B$2:$H$2</c:f>
              <c:numCache>
                <c:formatCode>#,##0</c:formatCode>
                <c:ptCount val="7"/>
                <c:pt idx="0">
                  <c:v>-2776.6000000000022</c:v>
                </c:pt>
                <c:pt idx="1">
                  <c:v>-2622.3999999999978</c:v>
                </c:pt>
                <c:pt idx="2">
                  <c:v>-984.40000000000146</c:v>
                </c:pt>
                <c:pt idx="3">
                  <c:v>-2074.2000000000007</c:v>
                </c:pt>
                <c:pt idx="4">
                  <c:v>-2275.7625414723516</c:v>
                </c:pt>
                <c:pt idx="5">
                  <c:v>-2630.6567805915074</c:v>
                </c:pt>
                <c:pt idx="6">
                  <c:v>-2986.02501474163</c:v>
                </c:pt>
              </c:numCache>
            </c:numRef>
          </c:val>
          <c:extLst>
            <c:ext xmlns:c16="http://schemas.microsoft.com/office/drawing/2014/chart" uri="{C3380CC4-5D6E-409C-BE32-E72D297353CC}">
              <c16:uniqueId val="{00000000-46E8-43A9-8A40-6B6702939B9B}"/>
            </c:ext>
          </c:extLst>
        </c:ser>
        <c:ser>
          <c:idx val="1"/>
          <c:order val="1"/>
          <c:tx>
            <c:strRef>
              <c:f>'ТС и ТБ'!$A$3</c:f>
              <c:strCache>
                <c:ptCount val="1"/>
                <c:pt idx="0">
                  <c:v>Текуща сметка </c:v>
                </c:pt>
              </c:strCache>
            </c:strRef>
          </c:tx>
          <c:spPr>
            <a:solidFill>
              <a:srgbClr val="FF0000"/>
            </a:solidFill>
            <a:ln>
              <a:noFill/>
            </a:ln>
            <a:effectLst/>
          </c:spPr>
          <c:invertIfNegative val="0"/>
          <c:cat>
            <c:numRef>
              <c:f>'ТС и ТБ'!$B$1:$H$1</c:f>
              <c:numCache>
                <c:formatCode>General</c:formatCode>
                <c:ptCount val="7"/>
                <c:pt idx="0">
                  <c:v>2014</c:v>
                </c:pt>
                <c:pt idx="1">
                  <c:v>2015</c:v>
                </c:pt>
                <c:pt idx="2">
                  <c:v>2016</c:v>
                </c:pt>
                <c:pt idx="3">
                  <c:v>2017</c:v>
                </c:pt>
                <c:pt idx="4">
                  <c:v>2018</c:v>
                </c:pt>
                <c:pt idx="5">
                  <c:v>2019</c:v>
                </c:pt>
                <c:pt idx="6">
                  <c:v>2020</c:v>
                </c:pt>
              </c:numCache>
            </c:numRef>
          </c:cat>
          <c:val>
            <c:numRef>
              <c:f>'ТС и ТБ'!$B$3:$H$3</c:f>
              <c:numCache>
                <c:formatCode>0.0</c:formatCode>
                <c:ptCount val="7"/>
                <c:pt idx="0">
                  <c:v>35.074156630297466</c:v>
                </c:pt>
                <c:pt idx="1">
                  <c:v>-16.953134146852335</c:v>
                </c:pt>
                <c:pt idx="2">
                  <c:v>1091.2726092363537</c:v>
                </c:pt>
                <c:pt idx="3">
                  <c:v>2268.7999999999988</c:v>
                </c:pt>
                <c:pt idx="4">
                  <c:v>2102.0964585276479</c:v>
                </c:pt>
                <c:pt idx="5">
                  <c:v>1730.8273414084924</c:v>
                </c:pt>
                <c:pt idx="6">
                  <c:v>1454.1732375535694</c:v>
                </c:pt>
              </c:numCache>
            </c:numRef>
          </c:val>
          <c:extLst>
            <c:ext xmlns:c16="http://schemas.microsoft.com/office/drawing/2014/chart" uri="{C3380CC4-5D6E-409C-BE32-E72D297353CC}">
              <c16:uniqueId val="{00000001-46E8-43A9-8A40-6B6702939B9B}"/>
            </c:ext>
          </c:extLst>
        </c:ser>
        <c:dLbls>
          <c:showLegendKey val="0"/>
          <c:showVal val="0"/>
          <c:showCatName val="0"/>
          <c:showSerName val="0"/>
          <c:showPercent val="0"/>
          <c:showBubbleSize val="0"/>
        </c:dLbls>
        <c:gapWidth val="87"/>
        <c:overlap val="-27"/>
        <c:axId val="454565528"/>
        <c:axId val="454563232"/>
      </c:barChart>
      <c:lineChart>
        <c:grouping val="standard"/>
        <c:varyColors val="0"/>
        <c:ser>
          <c:idx val="2"/>
          <c:order val="2"/>
          <c:tx>
            <c:strRef>
              <c:f>'ТС и ТБ'!$A$4</c:f>
              <c:strCache>
                <c:ptCount val="1"/>
                <c:pt idx="0">
                  <c:v>Валутни резерви (дясна скала)</c:v>
                </c:pt>
              </c:strCache>
            </c:strRef>
          </c:tx>
          <c:spPr>
            <a:ln w="38100" cap="rnd">
              <a:solidFill>
                <a:srgbClr val="00B0F0"/>
              </a:solidFill>
              <a:round/>
            </a:ln>
            <a:effectLst/>
          </c:spPr>
          <c:marker>
            <c:symbol val="none"/>
          </c:marker>
          <c:cat>
            <c:numRef>
              <c:f>'ТС и ТБ'!$B$1:$H$1</c:f>
              <c:numCache>
                <c:formatCode>General</c:formatCode>
                <c:ptCount val="7"/>
                <c:pt idx="0">
                  <c:v>2014</c:v>
                </c:pt>
                <c:pt idx="1">
                  <c:v>2015</c:v>
                </c:pt>
                <c:pt idx="2">
                  <c:v>2016</c:v>
                </c:pt>
                <c:pt idx="3">
                  <c:v>2017</c:v>
                </c:pt>
                <c:pt idx="4">
                  <c:v>2018</c:v>
                </c:pt>
                <c:pt idx="5">
                  <c:v>2019</c:v>
                </c:pt>
                <c:pt idx="6">
                  <c:v>2020</c:v>
                </c:pt>
              </c:numCache>
            </c:numRef>
          </c:cat>
          <c:val>
            <c:numRef>
              <c:f>'ТС и ТБ'!$B$4:$H$4</c:f>
              <c:numCache>
                <c:formatCode>#,##0</c:formatCode>
                <c:ptCount val="7"/>
                <c:pt idx="0">
                  <c:v>16534.141004074998</c:v>
                </c:pt>
                <c:pt idx="1">
                  <c:v>20285.389834494817</c:v>
                </c:pt>
                <c:pt idx="2">
                  <c:v>23898.554066559976</c:v>
                </c:pt>
                <c:pt idx="3">
                  <c:v>23662.121002336604</c:v>
                </c:pt>
                <c:pt idx="4">
                  <c:v>25972.187260864252</c:v>
                </c:pt>
                <c:pt idx="5">
                  <c:v>27642.601266072743</c:v>
                </c:pt>
                <c:pt idx="6">
                  <c:v>28948.756447850112</c:v>
                </c:pt>
              </c:numCache>
            </c:numRef>
          </c:val>
          <c:smooth val="0"/>
          <c:extLst>
            <c:ext xmlns:c16="http://schemas.microsoft.com/office/drawing/2014/chart" uri="{C3380CC4-5D6E-409C-BE32-E72D297353CC}">
              <c16:uniqueId val="{00000002-46E8-43A9-8A40-6B6702939B9B}"/>
            </c:ext>
          </c:extLst>
        </c:ser>
        <c:dLbls>
          <c:showLegendKey val="0"/>
          <c:showVal val="0"/>
          <c:showCatName val="0"/>
          <c:showSerName val="0"/>
          <c:showPercent val="0"/>
          <c:showBubbleSize val="0"/>
        </c:dLbls>
        <c:marker val="1"/>
        <c:smooth val="0"/>
        <c:axId val="456100144"/>
        <c:axId val="456098176"/>
      </c:lineChart>
      <c:catAx>
        <c:axId val="4545655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4563232"/>
        <c:crosses val="autoZero"/>
        <c:auto val="1"/>
        <c:lblAlgn val="ctr"/>
        <c:lblOffset val="100"/>
        <c:noMultiLvlLbl val="0"/>
      </c:catAx>
      <c:valAx>
        <c:axId val="454563232"/>
        <c:scaling>
          <c:orientation val="minMax"/>
          <c:min val="-3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4565528"/>
        <c:crosses val="autoZero"/>
        <c:crossBetween val="between"/>
      </c:valAx>
      <c:valAx>
        <c:axId val="456098176"/>
        <c:scaling>
          <c:orientation val="minMax"/>
          <c:max val="30500"/>
          <c:min val="155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6100144"/>
        <c:crosses val="max"/>
        <c:crossBetween val="between"/>
        <c:majorUnit val="2500"/>
      </c:valAx>
      <c:catAx>
        <c:axId val="456100144"/>
        <c:scaling>
          <c:orientation val="minMax"/>
        </c:scaling>
        <c:delete val="1"/>
        <c:axPos val="b"/>
        <c:numFmt formatCode="General" sourceLinked="1"/>
        <c:majorTickMark val="out"/>
        <c:minorTickMark val="none"/>
        <c:tickLblPos val="nextTo"/>
        <c:crossAx val="456098176"/>
        <c:crosses val="autoZero"/>
        <c:auto val="1"/>
        <c:lblAlgn val="ctr"/>
        <c:lblOffset val="100"/>
        <c:noMultiLvlLbl val="0"/>
      </c:catAx>
      <c:spPr>
        <a:noFill/>
        <a:ln>
          <a:noFill/>
        </a:ln>
        <a:effectLst/>
      </c:spPr>
    </c:plotArea>
    <c:legend>
      <c:legendPos val="b"/>
      <c:layout>
        <c:manualLayout>
          <c:xMode val="edge"/>
          <c:yMode val="edge"/>
          <c:x val="1.1549104664788977E-2"/>
          <c:y val="0.76047244094488198"/>
          <c:w val="0.95601406221089202"/>
          <c:h val="0.2085198071171336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44697-D341-48CF-BEDC-1DF6714017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D110BE6-F624-44AA-8502-3570ED60B83F}">
      <dgm:prSet/>
      <dgm:spPr/>
      <dgm:t>
        <a:bodyPr/>
        <a:lstStyle/>
        <a:p>
          <a:r>
            <a:rPr lang="bg-BG">
              <a:solidFill>
                <a:schemeClr val="bg1"/>
              </a:solidFill>
            </a:rPr>
            <a:t>Успешно завършване на председателството на ЕС и липсва на сериозни сътресения от политически характер (без нови предсрочни избори);</a:t>
          </a:r>
          <a:endParaRPr lang="en-US">
            <a:solidFill>
              <a:schemeClr val="bg1"/>
            </a:solidFill>
          </a:endParaRPr>
        </a:p>
      </dgm:t>
    </dgm:pt>
    <dgm:pt modelId="{ECC9759A-17BD-42D3-B4D6-9D6B6D6F4B97}" type="parTrans" cxnId="{CB67E06D-71E8-466A-8A2F-69BD887F0F70}">
      <dgm:prSet/>
      <dgm:spPr/>
      <dgm:t>
        <a:bodyPr/>
        <a:lstStyle/>
        <a:p>
          <a:endParaRPr lang="en-US">
            <a:solidFill>
              <a:schemeClr val="bg1"/>
            </a:solidFill>
          </a:endParaRPr>
        </a:p>
      </dgm:t>
    </dgm:pt>
    <dgm:pt modelId="{E0333B10-0FF3-4FFE-A64D-466C3EBA8822}" type="sibTrans" cxnId="{CB67E06D-71E8-466A-8A2F-69BD887F0F70}">
      <dgm:prSet/>
      <dgm:spPr/>
      <dgm:t>
        <a:bodyPr/>
        <a:lstStyle/>
        <a:p>
          <a:endParaRPr lang="en-US">
            <a:solidFill>
              <a:schemeClr val="bg1"/>
            </a:solidFill>
          </a:endParaRPr>
        </a:p>
      </dgm:t>
    </dgm:pt>
    <dgm:pt modelId="{EFA23965-4985-40BD-BB54-72A5D8F935E2}">
      <dgm:prSet/>
      <dgm:spPr/>
      <dgm:t>
        <a:bodyPr/>
        <a:lstStyle/>
        <a:p>
          <a:r>
            <a:rPr lang="bg-BG">
              <a:solidFill>
                <a:schemeClr val="bg1"/>
              </a:solidFill>
            </a:rPr>
            <a:t>Запазване на плавния темп на възстановяване на европейската и световна икономика:</a:t>
          </a:r>
          <a:endParaRPr lang="en-US">
            <a:solidFill>
              <a:schemeClr val="bg1"/>
            </a:solidFill>
          </a:endParaRPr>
        </a:p>
      </dgm:t>
    </dgm:pt>
    <dgm:pt modelId="{488239CC-E417-4BD3-9AA9-9AE4B221C63A}" type="parTrans" cxnId="{1971C9AB-19E2-4D4F-BF57-A8EC8E04A86A}">
      <dgm:prSet/>
      <dgm:spPr/>
      <dgm:t>
        <a:bodyPr/>
        <a:lstStyle/>
        <a:p>
          <a:endParaRPr lang="en-US">
            <a:solidFill>
              <a:schemeClr val="bg1"/>
            </a:solidFill>
          </a:endParaRPr>
        </a:p>
      </dgm:t>
    </dgm:pt>
    <dgm:pt modelId="{EDCEF36C-786B-491C-9384-47E1B3DA6D8F}" type="sibTrans" cxnId="{1971C9AB-19E2-4D4F-BF57-A8EC8E04A86A}">
      <dgm:prSet/>
      <dgm:spPr/>
      <dgm:t>
        <a:bodyPr/>
        <a:lstStyle/>
        <a:p>
          <a:endParaRPr lang="en-US">
            <a:solidFill>
              <a:schemeClr val="bg1"/>
            </a:solidFill>
          </a:endParaRPr>
        </a:p>
      </dgm:t>
    </dgm:pt>
    <dgm:pt modelId="{F98243E1-A020-428A-B9BF-1B68193CEA96}">
      <dgm:prSet/>
      <dgm:spPr/>
      <dgm:t>
        <a:bodyPr/>
        <a:lstStyle/>
        <a:p>
          <a:r>
            <a:rPr lang="bg-BG">
              <a:solidFill>
                <a:schemeClr val="bg1"/>
              </a:solidFill>
            </a:rPr>
            <a:t>Плавно засилване на потребителското доверие и подобряване на бизнес климата в страната като резултат от ускоряването на темповете на икономически растеж;</a:t>
          </a:r>
          <a:endParaRPr lang="en-US">
            <a:solidFill>
              <a:schemeClr val="bg1"/>
            </a:solidFill>
          </a:endParaRPr>
        </a:p>
      </dgm:t>
    </dgm:pt>
    <dgm:pt modelId="{E12881C7-ED27-4177-9605-B14725E3C4BE}" type="parTrans" cxnId="{FE4A69EC-2C2D-4AC6-8A9A-774012A879DB}">
      <dgm:prSet/>
      <dgm:spPr/>
      <dgm:t>
        <a:bodyPr/>
        <a:lstStyle/>
        <a:p>
          <a:endParaRPr lang="en-US">
            <a:solidFill>
              <a:schemeClr val="bg1"/>
            </a:solidFill>
          </a:endParaRPr>
        </a:p>
      </dgm:t>
    </dgm:pt>
    <dgm:pt modelId="{31C650C0-6A4A-4B77-8AFF-46B0CBE93437}" type="sibTrans" cxnId="{FE4A69EC-2C2D-4AC6-8A9A-774012A879DB}">
      <dgm:prSet/>
      <dgm:spPr/>
      <dgm:t>
        <a:bodyPr/>
        <a:lstStyle/>
        <a:p>
          <a:endParaRPr lang="en-US">
            <a:solidFill>
              <a:schemeClr val="bg1"/>
            </a:solidFill>
          </a:endParaRPr>
        </a:p>
      </dgm:t>
    </dgm:pt>
    <dgm:pt modelId="{B3F63C34-3A7A-408D-9FE0-A0F4F649C35D}">
      <dgm:prSet/>
      <dgm:spPr/>
      <dgm:t>
        <a:bodyPr/>
        <a:lstStyle/>
        <a:p>
          <a:r>
            <a:rPr lang="bg-BG">
              <a:solidFill>
                <a:schemeClr val="bg1"/>
              </a:solidFill>
            </a:rPr>
            <a:t>Повишаване на темпа на усвояване на европейски средства по оперативните програми;</a:t>
          </a:r>
          <a:endParaRPr lang="en-US">
            <a:solidFill>
              <a:schemeClr val="bg1"/>
            </a:solidFill>
          </a:endParaRPr>
        </a:p>
      </dgm:t>
    </dgm:pt>
    <dgm:pt modelId="{4A2E2D1F-33BD-4D54-A406-FB19CBE61D20}" type="parTrans" cxnId="{F85A94FC-6A36-40AB-93C1-31AC126D7853}">
      <dgm:prSet/>
      <dgm:spPr/>
      <dgm:t>
        <a:bodyPr/>
        <a:lstStyle/>
        <a:p>
          <a:endParaRPr lang="en-US">
            <a:solidFill>
              <a:schemeClr val="bg1"/>
            </a:solidFill>
          </a:endParaRPr>
        </a:p>
      </dgm:t>
    </dgm:pt>
    <dgm:pt modelId="{4CF7EA8D-E1A6-4442-9181-5A367733F42C}" type="sibTrans" cxnId="{F85A94FC-6A36-40AB-93C1-31AC126D7853}">
      <dgm:prSet/>
      <dgm:spPr/>
      <dgm:t>
        <a:bodyPr/>
        <a:lstStyle/>
        <a:p>
          <a:endParaRPr lang="en-US">
            <a:solidFill>
              <a:schemeClr val="bg1"/>
            </a:solidFill>
          </a:endParaRPr>
        </a:p>
      </dgm:t>
    </dgm:pt>
    <dgm:pt modelId="{43B30B0D-E7BD-48FE-9E8C-DF93A24E93BF}">
      <dgm:prSet/>
      <dgm:spPr/>
      <dgm:t>
        <a:bodyPr/>
        <a:lstStyle/>
        <a:p>
          <a:r>
            <a:rPr lang="bg-BG">
              <a:solidFill>
                <a:schemeClr val="bg1"/>
              </a:solidFill>
            </a:rPr>
            <a:t>Известно възстановяване на финансовите потоци към страната, извън тези по оперативните програми;</a:t>
          </a:r>
          <a:endParaRPr lang="en-US">
            <a:solidFill>
              <a:schemeClr val="bg1"/>
            </a:solidFill>
          </a:endParaRPr>
        </a:p>
      </dgm:t>
    </dgm:pt>
    <dgm:pt modelId="{6076519F-9E15-4150-9ECF-AFDE3D0FB5D3}" type="parTrans" cxnId="{D24BF2AD-2D5B-4C8F-BA30-A120B2112B95}">
      <dgm:prSet/>
      <dgm:spPr/>
      <dgm:t>
        <a:bodyPr/>
        <a:lstStyle/>
        <a:p>
          <a:endParaRPr lang="en-US">
            <a:solidFill>
              <a:schemeClr val="bg1"/>
            </a:solidFill>
          </a:endParaRPr>
        </a:p>
      </dgm:t>
    </dgm:pt>
    <dgm:pt modelId="{BC6DBE24-7E57-472D-B061-5BAE5E405A59}" type="sibTrans" cxnId="{D24BF2AD-2D5B-4C8F-BA30-A120B2112B95}">
      <dgm:prSet/>
      <dgm:spPr/>
      <dgm:t>
        <a:bodyPr/>
        <a:lstStyle/>
        <a:p>
          <a:endParaRPr lang="en-US">
            <a:solidFill>
              <a:schemeClr val="bg1"/>
            </a:solidFill>
          </a:endParaRPr>
        </a:p>
      </dgm:t>
    </dgm:pt>
    <dgm:pt modelId="{D10BE41F-A7D2-4316-9E84-E195CC66D4CD}">
      <dgm:prSet/>
      <dgm:spPr/>
      <dgm:t>
        <a:bodyPr/>
        <a:lstStyle/>
        <a:p>
          <a:r>
            <a:rPr lang="bg-BG" dirty="0">
              <a:solidFill>
                <a:schemeClr val="bg1"/>
              </a:solidFill>
            </a:rPr>
            <a:t>Липса на съществени въздействия върху българската икономика от излизането на Великобритания от ЕС;</a:t>
          </a:r>
          <a:endParaRPr lang="en-US" dirty="0">
            <a:solidFill>
              <a:schemeClr val="bg1"/>
            </a:solidFill>
          </a:endParaRPr>
        </a:p>
      </dgm:t>
    </dgm:pt>
    <dgm:pt modelId="{7087FFF3-61B4-4755-9D2D-CA2B98B3ED43}" type="parTrans" cxnId="{5D39CD60-8E63-4F1B-A366-925993D5F7CC}">
      <dgm:prSet/>
      <dgm:spPr/>
      <dgm:t>
        <a:bodyPr/>
        <a:lstStyle/>
        <a:p>
          <a:endParaRPr lang="en-US">
            <a:solidFill>
              <a:schemeClr val="bg1"/>
            </a:solidFill>
          </a:endParaRPr>
        </a:p>
      </dgm:t>
    </dgm:pt>
    <dgm:pt modelId="{3F8FDE15-F516-4CE1-880C-3C65FEA84E1C}" type="sibTrans" cxnId="{5D39CD60-8E63-4F1B-A366-925993D5F7CC}">
      <dgm:prSet/>
      <dgm:spPr/>
      <dgm:t>
        <a:bodyPr/>
        <a:lstStyle/>
        <a:p>
          <a:endParaRPr lang="en-US">
            <a:solidFill>
              <a:schemeClr val="bg1"/>
            </a:solidFill>
          </a:endParaRPr>
        </a:p>
      </dgm:t>
    </dgm:pt>
    <dgm:pt modelId="{31A0D1D6-C7D9-4756-A2B1-20C9039FBC7F}">
      <dgm:prSet/>
      <dgm:spPr/>
      <dgm:t>
        <a:bodyPr/>
        <a:lstStyle/>
        <a:p>
          <a:r>
            <a:rPr lang="bg-BG">
              <a:solidFill>
                <a:schemeClr val="bg1"/>
              </a:solidFill>
            </a:rPr>
            <a:t>Запазване на заложените в средносрочната фискална рамка параметри и политики, и по-конкретно за:</a:t>
          </a:r>
          <a:endParaRPr lang="en-US">
            <a:solidFill>
              <a:schemeClr val="bg1"/>
            </a:solidFill>
          </a:endParaRPr>
        </a:p>
      </dgm:t>
    </dgm:pt>
    <dgm:pt modelId="{42AEC810-9780-428E-8BAF-9353F90659CE}" type="parTrans" cxnId="{B850441B-13B3-41E1-BDBD-8821FB12E072}">
      <dgm:prSet/>
      <dgm:spPr/>
      <dgm:t>
        <a:bodyPr/>
        <a:lstStyle/>
        <a:p>
          <a:endParaRPr lang="en-US">
            <a:solidFill>
              <a:schemeClr val="bg1"/>
            </a:solidFill>
          </a:endParaRPr>
        </a:p>
      </dgm:t>
    </dgm:pt>
    <dgm:pt modelId="{A702D412-6175-4FF8-A2AA-704AAF77EFC3}" type="sibTrans" cxnId="{B850441B-13B3-41E1-BDBD-8821FB12E072}">
      <dgm:prSet/>
      <dgm:spPr/>
      <dgm:t>
        <a:bodyPr/>
        <a:lstStyle/>
        <a:p>
          <a:endParaRPr lang="en-US">
            <a:solidFill>
              <a:schemeClr val="bg1"/>
            </a:solidFill>
          </a:endParaRPr>
        </a:p>
      </dgm:t>
    </dgm:pt>
    <dgm:pt modelId="{1037AADC-0A33-49DA-A181-673744A6818B}">
      <dgm:prSet/>
      <dgm:spPr/>
      <dgm:t>
        <a:bodyPr/>
        <a:lstStyle/>
        <a:p>
          <a:r>
            <a:rPr lang="bg-BG">
              <a:solidFill>
                <a:schemeClr val="bg1"/>
              </a:solidFill>
            </a:rPr>
            <a:t>Липса на съществени промени в данъчната система; </a:t>
          </a:r>
          <a:endParaRPr lang="en-US">
            <a:solidFill>
              <a:schemeClr val="bg1"/>
            </a:solidFill>
          </a:endParaRPr>
        </a:p>
      </dgm:t>
    </dgm:pt>
    <dgm:pt modelId="{9F904FE6-48C3-4127-BBD4-D4DDB5F426B9}" type="parTrans" cxnId="{F8638EF6-C109-462F-B353-77937D8B66F6}">
      <dgm:prSet/>
      <dgm:spPr/>
      <dgm:t>
        <a:bodyPr/>
        <a:lstStyle/>
        <a:p>
          <a:endParaRPr lang="en-US">
            <a:solidFill>
              <a:schemeClr val="bg1"/>
            </a:solidFill>
          </a:endParaRPr>
        </a:p>
      </dgm:t>
    </dgm:pt>
    <dgm:pt modelId="{DE159B75-349B-4570-B72C-D468183C758E}" type="sibTrans" cxnId="{F8638EF6-C109-462F-B353-77937D8B66F6}">
      <dgm:prSet/>
      <dgm:spPr/>
      <dgm:t>
        <a:bodyPr/>
        <a:lstStyle/>
        <a:p>
          <a:endParaRPr lang="en-US">
            <a:solidFill>
              <a:schemeClr val="bg1"/>
            </a:solidFill>
          </a:endParaRPr>
        </a:p>
      </dgm:t>
    </dgm:pt>
    <dgm:pt modelId="{329351A7-B128-4FA2-9275-200A8552FCF7}">
      <dgm:prSet/>
      <dgm:spPr/>
      <dgm:t>
        <a:bodyPr/>
        <a:lstStyle/>
        <a:p>
          <a:r>
            <a:rPr lang="bg-BG">
              <a:solidFill>
                <a:schemeClr val="bg1"/>
              </a:solidFill>
            </a:rPr>
            <a:t>Леко „разхлабване“ на фискална политика, предвид отчетения излишък по държавния бюджет през 2017 г. и заложения дефицит през настоящата и следващата година.</a:t>
          </a:r>
          <a:endParaRPr lang="en-US">
            <a:solidFill>
              <a:schemeClr val="bg1"/>
            </a:solidFill>
          </a:endParaRPr>
        </a:p>
      </dgm:t>
    </dgm:pt>
    <dgm:pt modelId="{4B7EFE88-1B2A-424D-A6C4-8205123FD958}" type="parTrans" cxnId="{A24FF88D-A606-4470-A027-16EF401250CC}">
      <dgm:prSet/>
      <dgm:spPr/>
      <dgm:t>
        <a:bodyPr/>
        <a:lstStyle/>
        <a:p>
          <a:endParaRPr lang="en-US">
            <a:solidFill>
              <a:schemeClr val="bg1"/>
            </a:solidFill>
          </a:endParaRPr>
        </a:p>
      </dgm:t>
    </dgm:pt>
    <dgm:pt modelId="{2F4AAB2B-009A-40C4-AD57-740A6E3D1B09}" type="sibTrans" cxnId="{A24FF88D-A606-4470-A027-16EF401250CC}">
      <dgm:prSet/>
      <dgm:spPr/>
      <dgm:t>
        <a:bodyPr/>
        <a:lstStyle/>
        <a:p>
          <a:endParaRPr lang="en-US">
            <a:solidFill>
              <a:schemeClr val="bg1"/>
            </a:solidFill>
          </a:endParaRPr>
        </a:p>
      </dgm:t>
    </dgm:pt>
    <dgm:pt modelId="{03A8265B-0686-4F9A-BE9F-E9E3582500A4}" type="pres">
      <dgm:prSet presAssocID="{57044697-D341-48CF-BEDC-1DF671401706}" presName="vert0" presStyleCnt="0">
        <dgm:presLayoutVars>
          <dgm:dir/>
          <dgm:animOne val="branch"/>
          <dgm:animLvl val="lvl"/>
        </dgm:presLayoutVars>
      </dgm:prSet>
      <dgm:spPr/>
    </dgm:pt>
    <dgm:pt modelId="{75B1F4A6-94A1-4A7A-8614-D6F0F70D9DB3}" type="pres">
      <dgm:prSet presAssocID="{1D110BE6-F624-44AA-8502-3570ED60B83F}" presName="thickLine" presStyleLbl="alignNode1" presStyleIdx="0" presStyleCnt="9"/>
      <dgm:spPr/>
    </dgm:pt>
    <dgm:pt modelId="{C475EC1C-6916-42BE-A5C4-769C329A1FA2}" type="pres">
      <dgm:prSet presAssocID="{1D110BE6-F624-44AA-8502-3570ED60B83F}" presName="horz1" presStyleCnt="0"/>
      <dgm:spPr/>
    </dgm:pt>
    <dgm:pt modelId="{0CD854B9-E6DA-49B9-AD9F-E18252445B8D}" type="pres">
      <dgm:prSet presAssocID="{1D110BE6-F624-44AA-8502-3570ED60B83F}" presName="tx1" presStyleLbl="revTx" presStyleIdx="0" presStyleCnt="9"/>
      <dgm:spPr/>
    </dgm:pt>
    <dgm:pt modelId="{95AA556A-CB5B-4DD3-B59D-B6F6EEB09CE1}" type="pres">
      <dgm:prSet presAssocID="{1D110BE6-F624-44AA-8502-3570ED60B83F}" presName="vert1" presStyleCnt="0"/>
      <dgm:spPr/>
    </dgm:pt>
    <dgm:pt modelId="{609ABB56-8513-4A95-930D-71182BB14A7C}" type="pres">
      <dgm:prSet presAssocID="{EFA23965-4985-40BD-BB54-72A5D8F935E2}" presName="thickLine" presStyleLbl="alignNode1" presStyleIdx="1" presStyleCnt="9"/>
      <dgm:spPr/>
    </dgm:pt>
    <dgm:pt modelId="{8F931D04-02F5-488C-85D1-FB204C936855}" type="pres">
      <dgm:prSet presAssocID="{EFA23965-4985-40BD-BB54-72A5D8F935E2}" presName="horz1" presStyleCnt="0"/>
      <dgm:spPr/>
    </dgm:pt>
    <dgm:pt modelId="{F7024DE7-7A00-4A52-BE7A-F06190CC59EF}" type="pres">
      <dgm:prSet presAssocID="{EFA23965-4985-40BD-BB54-72A5D8F935E2}" presName="tx1" presStyleLbl="revTx" presStyleIdx="1" presStyleCnt="9"/>
      <dgm:spPr/>
    </dgm:pt>
    <dgm:pt modelId="{09E1E357-7849-4DB5-8946-8620704E18A7}" type="pres">
      <dgm:prSet presAssocID="{EFA23965-4985-40BD-BB54-72A5D8F935E2}" presName="vert1" presStyleCnt="0"/>
      <dgm:spPr/>
    </dgm:pt>
    <dgm:pt modelId="{10C6226D-1F30-47CE-9041-51498380B53E}" type="pres">
      <dgm:prSet presAssocID="{F98243E1-A020-428A-B9BF-1B68193CEA96}" presName="thickLine" presStyleLbl="alignNode1" presStyleIdx="2" presStyleCnt="9"/>
      <dgm:spPr/>
    </dgm:pt>
    <dgm:pt modelId="{558FBE9C-890D-4323-95EB-CCA6E58FE20B}" type="pres">
      <dgm:prSet presAssocID="{F98243E1-A020-428A-B9BF-1B68193CEA96}" presName="horz1" presStyleCnt="0"/>
      <dgm:spPr/>
    </dgm:pt>
    <dgm:pt modelId="{6E8FF9E4-4006-4474-9A07-A19E696757B8}" type="pres">
      <dgm:prSet presAssocID="{F98243E1-A020-428A-B9BF-1B68193CEA96}" presName="tx1" presStyleLbl="revTx" presStyleIdx="2" presStyleCnt="9"/>
      <dgm:spPr/>
    </dgm:pt>
    <dgm:pt modelId="{AB0B8A65-DFE8-4D6B-8F12-6850C933E99C}" type="pres">
      <dgm:prSet presAssocID="{F98243E1-A020-428A-B9BF-1B68193CEA96}" presName="vert1" presStyleCnt="0"/>
      <dgm:spPr/>
    </dgm:pt>
    <dgm:pt modelId="{0FFDB4C0-06E1-427C-8933-1C0E879F9EA0}" type="pres">
      <dgm:prSet presAssocID="{B3F63C34-3A7A-408D-9FE0-A0F4F649C35D}" presName="thickLine" presStyleLbl="alignNode1" presStyleIdx="3" presStyleCnt="9"/>
      <dgm:spPr/>
    </dgm:pt>
    <dgm:pt modelId="{44FBCB3A-C367-44FB-8BA4-CA73ED44B128}" type="pres">
      <dgm:prSet presAssocID="{B3F63C34-3A7A-408D-9FE0-A0F4F649C35D}" presName="horz1" presStyleCnt="0"/>
      <dgm:spPr/>
    </dgm:pt>
    <dgm:pt modelId="{DDC9B563-0182-4864-ADF1-760A6CA952B0}" type="pres">
      <dgm:prSet presAssocID="{B3F63C34-3A7A-408D-9FE0-A0F4F649C35D}" presName="tx1" presStyleLbl="revTx" presStyleIdx="3" presStyleCnt="9"/>
      <dgm:spPr/>
    </dgm:pt>
    <dgm:pt modelId="{33BB36FD-47D1-449F-8F93-825B0CC292E3}" type="pres">
      <dgm:prSet presAssocID="{B3F63C34-3A7A-408D-9FE0-A0F4F649C35D}" presName="vert1" presStyleCnt="0"/>
      <dgm:spPr/>
    </dgm:pt>
    <dgm:pt modelId="{F489F784-C6D6-4530-812D-3823B06AAC57}" type="pres">
      <dgm:prSet presAssocID="{43B30B0D-E7BD-48FE-9E8C-DF93A24E93BF}" presName="thickLine" presStyleLbl="alignNode1" presStyleIdx="4" presStyleCnt="9"/>
      <dgm:spPr/>
    </dgm:pt>
    <dgm:pt modelId="{A2F4CCF9-41AF-4145-AA18-D4BB098A8F74}" type="pres">
      <dgm:prSet presAssocID="{43B30B0D-E7BD-48FE-9E8C-DF93A24E93BF}" presName="horz1" presStyleCnt="0"/>
      <dgm:spPr/>
    </dgm:pt>
    <dgm:pt modelId="{C8F8D003-5DA8-4B24-8C30-5333496D1A48}" type="pres">
      <dgm:prSet presAssocID="{43B30B0D-E7BD-48FE-9E8C-DF93A24E93BF}" presName="tx1" presStyleLbl="revTx" presStyleIdx="4" presStyleCnt="9"/>
      <dgm:spPr/>
    </dgm:pt>
    <dgm:pt modelId="{289ADF00-5612-4A53-A6C8-F5D3CAE85E8A}" type="pres">
      <dgm:prSet presAssocID="{43B30B0D-E7BD-48FE-9E8C-DF93A24E93BF}" presName="vert1" presStyleCnt="0"/>
      <dgm:spPr/>
    </dgm:pt>
    <dgm:pt modelId="{FF3F145C-9686-4387-B051-AA1ED27CB829}" type="pres">
      <dgm:prSet presAssocID="{D10BE41F-A7D2-4316-9E84-E195CC66D4CD}" presName="thickLine" presStyleLbl="alignNode1" presStyleIdx="5" presStyleCnt="9"/>
      <dgm:spPr/>
    </dgm:pt>
    <dgm:pt modelId="{CF0375AA-6A35-4251-B186-40489CDC2E7B}" type="pres">
      <dgm:prSet presAssocID="{D10BE41F-A7D2-4316-9E84-E195CC66D4CD}" presName="horz1" presStyleCnt="0"/>
      <dgm:spPr/>
    </dgm:pt>
    <dgm:pt modelId="{AD4A0C47-4CA9-4662-992C-A084F55AA16A}" type="pres">
      <dgm:prSet presAssocID="{D10BE41F-A7D2-4316-9E84-E195CC66D4CD}" presName="tx1" presStyleLbl="revTx" presStyleIdx="5" presStyleCnt="9"/>
      <dgm:spPr/>
    </dgm:pt>
    <dgm:pt modelId="{2F231DB2-50C2-453A-8CD3-924E1B3206BE}" type="pres">
      <dgm:prSet presAssocID="{D10BE41F-A7D2-4316-9E84-E195CC66D4CD}" presName="vert1" presStyleCnt="0"/>
      <dgm:spPr/>
    </dgm:pt>
    <dgm:pt modelId="{0DFD35D7-0F20-48DD-B31C-F4316AF9B720}" type="pres">
      <dgm:prSet presAssocID="{31A0D1D6-C7D9-4756-A2B1-20C9039FBC7F}" presName="thickLine" presStyleLbl="alignNode1" presStyleIdx="6" presStyleCnt="9"/>
      <dgm:spPr/>
    </dgm:pt>
    <dgm:pt modelId="{9BD2467E-1A08-4BE7-A712-58B5DC520EFA}" type="pres">
      <dgm:prSet presAssocID="{31A0D1D6-C7D9-4756-A2B1-20C9039FBC7F}" presName="horz1" presStyleCnt="0"/>
      <dgm:spPr/>
    </dgm:pt>
    <dgm:pt modelId="{5B6081D1-4BA7-4C44-9215-1C2C78860174}" type="pres">
      <dgm:prSet presAssocID="{31A0D1D6-C7D9-4756-A2B1-20C9039FBC7F}" presName="tx1" presStyleLbl="revTx" presStyleIdx="6" presStyleCnt="9"/>
      <dgm:spPr/>
    </dgm:pt>
    <dgm:pt modelId="{75B59130-50C8-4B33-9716-4DA810FC018C}" type="pres">
      <dgm:prSet presAssocID="{31A0D1D6-C7D9-4756-A2B1-20C9039FBC7F}" presName="vert1" presStyleCnt="0"/>
      <dgm:spPr/>
    </dgm:pt>
    <dgm:pt modelId="{3A6AD3DE-7156-4EAC-A52F-15AE15E4DEA2}" type="pres">
      <dgm:prSet presAssocID="{1037AADC-0A33-49DA-A181-673744A6818B}" presName="thickLine" presStyleLbl="alignNode1" presStyleIdx="7" presStyleCnt="9"/>
      <dgm:spPr/>
    </dgm:pt>
    <dgm:pt modelId="{A9768D53-70E2-44BD-BA18-86F9E2A64097}" type="pres">
      <dgm:prSet presAssocID="{1037AADC-0A33-49DA-A181-673744A6818B}" presName="horz1" presStyleCnt="0"/>
      <dgm:spPr/>
    </dgm:pt>
    <dgm:pt modelId="{39A8EBEB-A577-4EC8-8905-0C496FDBFEE8}" type="pres">
      <dgm:prSet presAssocID="{1037AADC-0A33-49DA-A181-673744A6818B}" presName="tx1" presStyleLbl="revTx" presStyleIdx="7" presStyleCnt="9"/>
      <dgm:spPr/>
    </dgm:pt>
    <dgm:pt modelId="{5FF8FCC9-1925-4351-981F-3258886C7F40}" type="pres">
      <dgm:prSet presAssocID="{1037AADC-0A33-49DA-A181-673744A6818B}" presName="vert1" presStyleCnt="0"/>
      <dgm:spPr/>
    </dgm:pt>
    <dgm:pt modelId="{F003075C-C4AC-4EF2-93E9-D0CFC6706C0F}" type="pres">
      <dgm:prSet presAssocID="{329351A7-B128-4FA2-9275-200A8552FCF7}" presName="thickLine" presStyleLbl="alignNode1" presStyleIdx="8" presStyleCnt="9"/>
      <dgm:spPr/>
    </dgm:pt>
    <dgm:pt modelId="{F6E637F9-D90C-4B77-BD5D-29BF382252E5}" type="pres">
      <dgm:prSet presAssocID="{329351A7-B128-4FA2-9275-200A8552FCF7}" presName="horz1" presStyleCnt="0"/>
      <dgm:spPr/>
    </dgm:pt>
    <dgm:pt modelId="{983A50BC-777E-4167-ACA4-C9EEE41D0187}" type="pres">
      <dgm:prSet presAssocID="{329351A7-B128-4FA2-9275-200A8552FCF7}" presName="tx1" presStyleLbl="revTx" presStyleIdx="8" presStyleCnt="9"/>
      <dgm:spPr/>
    </dgm:pt>
    <dgm:pt modelId="{D06F3DD9-C9A5-4BAB-8F2B-532EACD50291}" type="pres">
      <dgm:prSet presAssocID="{329351A7-B128-4FA2-9275-200A8552FCF7}" presName="vert1" presStyleCnt="0"/>
      <dgm:spPr/>
    </dgm:pt>
  </dgm:ptLst>
  <dgm:cxnLst>
    <dgm:cxn modelId="{B850441B-13B3-41E1-BDBD-8821FB12E072}" srcId="{57044697-D341-48CF-BEDC-1DF671401706}" destId="{31A0D1D6-C7D9-4756-A2B1-20C9039FBC7F}" srcOrd="6" destOrd="0" parTransId="{42AEC810-9780-428E-8BAF-9353F90659CE}" sibTransId="{A702D412-6175-4FF8-A2AA-704AAF77EFC3}"/>
    <dgm:cxn modelId="{338D3B2C-CACD-462C-A5BD-81BB49FB06C8}" type="presOf" srcId="{1D110BE6-F624-44AA-8502-3570ED60B83F}" destId="{0CD854B9-E6DA-49B9-AD9F-E18252445B8D}" srcOrd="0" destOrd="0" presId="urn:microsoft.com/office/officeart/2008/layout/LinedList"/>
    <dgm:cxn modelId="{5D39CD60-8E63-4F1B-A366-925993D5F7CC}" srcId="{57044697-D341-48CF-BEDC-1DF671401706}" destId="{D10BE41F-A7D2-4316-9E84-E195CC66D4CD}" srcOrd="5" destOrd="0" parTransId="{7087FFF3-61B4-4755-9D2D-CA2B98B3ED43}" sibTransId="{3F8FDE15-F516-4CE1-880C-3C65FEA84E1C}"/>
    <dgm:cxn modelId="{88F2524B-F403-4B4A-B212-B991D84E92EB}" type="presOf" srcId="{D10BE41F-A7D2-4316-9E84-E195CC66D4CD}" destId="{AD4A0C47-4CA9-4662-992C-A084F55AA16A}" srcOrd="0" destOrd="0" presId="urn:microsoft.com/office/officeart/2008/layout/LinedList"/>
    <dgm:cxn modelId="{CB67E06D-71E8-466A-8A2F-69BD887F0F70}" srcId="{57044697-D341-48CF-BEDC-1DF671401706}" destId="{1D110BE6-F624-44AA-8502-3570ED60B83F}" srcOrd="0" destOrd="0" parTransId="{ECC9759A-17BD-42D3-B4D6-9D6B6D6F4B97}" sibTransId="{E0333B10-0FF3-4FFE-A64D-466C3EBA8822}"/>
    <dgm:cxn modelId="{EBADE34F-077E-49A2-A716-6D829B5D3DA4}" type="presOf" srcId="{57044697-D341-48CF-BEDC-1DF671401706}" destId="{03A8265B-0686-4F9A-BE9F-E9E3582500A4}" srcOrd="0" destOrd="0" presId="urn:microsoft.com/office/officeart/2008/layout/LinedList"/>
    <dgm:cxn modelId="{02897A73-95F7-4A68-95F3-F6FA6F0C3736}" type="presOf" srcId="{EFA23965-4985-40BD-BB54-72A5D8F935E2}" destId="{F7024DE7-7A00-4A52-BE7A-F06190CC59EF}" srcOrd="0" destOrd="0" presId="urn:microsoft.com/office/officeart/2008/layout/LinedList"/>
    <dgm:cxn modelId="{7A792B7D-DD8C-441E-A673-1D79FD9C1A53}" type="presOf" srcId="{B3F63C34-3A7A-408D-9FE0-A0F4F649C35D}" destId="{DDC9B563-0182-4864-ADF1-760A6CA952B0}" srcOrd="0" destOrd="0" presId="urn:microsoft.com/office/officeart/2008/layout/LinedList"/>
    <dgm:cxn modelId="{BC130980-FE07-470C-A89A-9841956B37BB}" type="presOf" srcId="{F98243E1-A020-428A-B9BF-1B68193CEA96}" destId="{6E8FF9E4-4006-4474-9A07-A19E696757B8}" srcOrd="0" destOrd="0" presId="urn:microsoft.com/office/officeart/2008/layout/LinedList"/>
    <dgm:cxn modelId="{A24FF88D-A606-4470-A027-16EF401250CC}" srcId="{57044697-D341-48CF-BEDC-1DF671401706}" destId="{329351A7-B128-4FA2-9275-200A8552FCF7}" srcOrd="8" destOrd="0" parTransId="{4B7EFE88-1B2A-424D-A6C4-8205123FD958}" sibTransId="{2F4AAB2B-009A-40C4-AD57-740A6E3D1B09}"/>
    <dgm:cxn modelId="{1971C9AB-19E2-4D4F-BF57-A8EC8E04A86A}" srcId="{57044697-D341-48CF-BEDC-1DF671401706}" destId="{EFA23965-4985-40BD-BB54-72A5D8F935E2}" srcOrd="1" destOrd="0" parTransId="{488239CC-E417-4BD3-9AA9-9AE4B221C63A}" sibTransId="{EDCEF36C-786B-491C-9384-47E1B3DA6D8F}"/>
    <dgm:cxn modelId="{D24BF2AD-2D5B-4C8F-BA30-A120B2112B95}" srcId="{57044697-D341-48CF-BEDC-1DF671401706}" destId="{43B30B0D-E7BD-48FE-9E8C-DF93A24E93BF}" srcOrd="4" destOrd="0" parTransId="{6076519F-9E15-4150-9ECF-AFDE3D0FB5D3}" sibTransId="{BC6DBE24-7E57-472D-B061-5BAE5E405A59}"/>
    <dgm:cxn modelId="{C34CF5CA-A32C-4F14-BB11-5079B0D5A123}" type="presOf" srcId="{43B30B0D-E7BD-48FE-9E8C-DF93A24E93BF}" destId="{C8F8D003-5DA8-4B24-8C30-5333496D1A48}" srcOrd="0" destOrd="0" presId="urn:microsoft.com/office/officeart/2008/layout/LinedList"/>
    <dgm:cxn modelId="{1A21B8D7-AB62-42D6-9632-A1BC644FA8DC}" type="presOf" srcId="{1037AADC-0A33-49DA-A181-673744A6818B}" destId="{39A8EBEB-A577-4EC8-8905-0C496FDBFEE8}" srcOrd="0" destOrd="0" presId="urn:microsoft.com/office/officeart/2008/layout/LinedList"/>
    <dgm:cxn modelId="{F9D762E0-8291-4811-BB3A-2F8F9E9FDAA1}" type="presOf" srcId="{329351A7-B128-4FA2-9275-200A8552FCF7}" destId="{983A50BC-777E-4167-ACA4-C9EEE41D0187}" srcOrd="0" destOrd="0" presId="urn:microsoft.com/office/officeart/2008/layout/LinedList"/>
    <dgm:cxn modelId="{FE4A69EC-2C2D-4AC6-8A9A-774012A879DB}" srcId="{57044697-D341-48CF-BEDC-1DF671401706}" destId="{F98243E1-A020-428A-B9BF-1B68193CEA96}" srcOrd="2" destOrd="0" parTransId="{E12881C7-ED27-4177-9605-B14725E3C4BE}" sibTransId="{31C650C0-6A4A-4B77-8AFF-46B0CBE93437}"/>
    <dgm:cxn modelId="{BF3A35EF-4E6F-4457-8C25-6FF46F892876}" type="presOf" srcId="{31A0D1D6-C7D9-4756-A2B1-20C9039FBC7F}" destId="{5B6081D1-4BA7-4C44-9215-1C2C78860174}" srcOrd="0" destOrd="0" presId="urn:microsoft.com/office/officeart/2008/layout/LinedList"/>
    <dgm:cxn modelId="{F8638EF6-C109-462F-B353-77937D8B66F6}" srcId="{57044697-D341-48CF-BEDC-1DF671401706}" destId="{1037AADC-0A33-49DA-A181-673744A6818B}" srcOrd="7" destOrd="0" parTransId="{9F904FE6-48C3-4127-BBD4-D4DDB5F426B9}" sibTransId="{DE159B75-349B-4570-B72C-D468183C758E}"/>
    <dgm:cxn modelId="{F85A94FC-6A36-40AB-93C1-31AC126D7853}" srcId="{57044697-D341-48CF-BEDC-1DF671401706}" destId="{B3F63C34-3A7A-408D-9FE0-A0F4F649C35D}" srcOrd="3" destOrd="0" parTransId="{4A2E2D1F-33BD-4D54-A406-FB19CBE61D20}" sibTransId="{4CF7EA8D-E1A6-4442-9181-5A367733F42C}"/>
    <dgm:cxn modelId="{F1B2FA7D-8159-486C-8A59-330455066FA1}" type="presParOf" srcId="{03A8265B-0686-4F9A-BE9F-E9E3582500A4}" destId="{75B1F4A6-94A1-4A7A-8614-D6F0F70D9DB3}" srcOrd="0" destOrd="0" presId="urn:microsoft.com/office/officeart/2008/layout/LinedList"/>
    <dgm:cxn modelId="{212B0C38-5F58-430D-A0B6-B32E40E9D459}" type="presParOf" srcId="{03A8265B-0686-4F9A-BE9F-E9E3582500A4}" destId="{C475EC1C-6916-42BE-A5C4-769C329A1FA2}" srcOrd="1" destOrd="0" presId="urn:microsoft.com/office/officeart/2008/layout/LinedList"/>
    <dgm:cxn modelId="{04A6F442-4B1B-4E70-912C-743640162D5B}" type="presParOf" srcId="{C475EC1C-6916-42BE-A5C4-769C329A1FA2}" destId="{0CD854B9-E6DA-49B9-AD9F-E18252445B8D}" srcOrd="0" destOrd="0" presId="urn:microsoft.com/office/officeart/2008/layout/LinedList"/>
    <dgm:cxn modelId="{EDE00C44-261B-466D-8E19-CA8C3832A179}" type="presParOf" srcId="{C475EC1C-6916-42BE-A5C4-769C329A1FA2}" destId="{95AA556A-CB5B-4DD3-B59D-B6F6EEB09CE1}" srcOrd="1" destOrd="0" presId="urn:microsoft.com/office/officeart/2008/layout/LinedList"/>
    <dgm:cxn modelId="{AEE74446-E3DD-45BE-80C5-82B30B6BBE39}" type="presParOf" srcId="{03A8265B-0686-4F9A-BE9F-E9E3582500A4}" destId="{609ABB56-8513-4A95-930D-71182BB14A7C}" srcOrd="2" destOrd="0" presId="urn:microsoft.com/office/officeart/2008/layout/LinedList"/>
    <dgm:cxn modelId="{D6DD1593-5871-4A3D-9DA8-62863EAF6C9A}" type="presParOf" srcId="{03A8265B-0686-4F9A-BE9F-E9E3582500A4}" destId="{8F931D04-02F5-488C-85D1-FB204C936855}" srcOrd="3" destOrd="0" presId="urn:microsoft.com/office/officeart/2008/layout/LinedList"/>
    <dgm:cxn modelId="{0C8C7A4D-C0B4-4A73-8750-B32ABEB4211C}" type="presParOf" srcId="{8F931D04-02F5-488C-85D1-FB204C936855}" destId="{F7024DE7-7A00-4A52-BE7A-F06190CC59EF}" srcOrd="0" destOrd="0" presId="urn:microsoft.com/office/officeart/2008/layout/LinedList"/>
    <dgm:cxn modelId="{D6792542-F383-4963-88CD-130D2017C55F}" type="presParOf" srcId="{8F931D04-02F5-488C-85D1-FB204C936855}" destId="{09E1E357-7849-4DB5-8946-8620704E18A7}" srcOrd="1" destOrd="0" presId="urn:microsoft.com/office/officeart/2008/layout/LinedList"/>
    <dgm:cxn modelId="{C39E2E0D-6A75-422A-BE42-CF1FC1B02B28}" type="presParOf" srcId="{03A8265B-0686-4F9A-BE9F-E9E3582500A4}" destId="{10C6226D-1F30-47CE-9041-51498380B53E}" srcOrd="4" destOrd="0" presId="urn:microsoft.com/office/officeart/2008/layout/LinedList"/>
    <dgm:cxn modelId="{9B947B93-582A-4C7E-9B9C-712B0372A8BD}" type="presParOf" srcId="{03A8265B-0686-4F9A-BE9F-E9E3582500A4}" destId="{558FBE9C-890D-4323-95EB-CCA6E58FE20B}" srcOrd="5" destOrd="0" presId="urn:microsoft.com/office/officeart/2008/layout/LinedList"/>
    <dgm:cxn modelId="{F2F64A0C-0661-4ED8-B122-CE2E91441522}" type="presParOf" srcId="{558FBE9C-890D-4323-95EB-CCA6E58FE20B}" destId="{6E8FF9E4-4006-4474-9A07-A19E696757B8}" srcOrd="0" destOrd="0" presId="urn:microsoft.com/office/officeart/2008/layout/LinedList"/>
    <dgm:cxn modelId="{4F3DEDAC-FA33-45C7-A3B1-BAA013FEA933}" type="presParOf" srcId="{558FBE9C-890D-4323-95EB-CCA6E58FE20B}" destId="{AB0B8A65-DFE8-4D6B-8F12-6850C933E99C}" srcOrd="1" destOrd="0" presId="urn:microsoft.com/office/officeart/2008/layout/LinedList"/>
    <dgm:cxn modelId="{839E9323-93CF-446F-9037-A7B926B9253A}" type="presParOf" srcId="{03A8265B-0686-4F9A-BE9F-E9E3582500A4}" destId="{0FFDB4C0-06E1-427C-8933-1C0E879F9EA0}" srcOrd="6" destOrd="0" presId="urn:microsoft.com/office/officeart/2008/layout/LinedList"/>
    <dgm:cxn modelId="{EEDCDF81-2D36-4325-8120-122AD2E86577}" type="presParOf" srcId="{03A8265B-0686-4F9A-BE9F-E9E3582500A4}" destId="{44FBCB3A-C367-44FB-8BA4-CA73ED44B128}" srcOrd="7" destOrd="0" presId="urn:microsoft.com/office/officeart/2008/layout/LinedList"/>
    <dgm:cxn modelId="{A479F4F8-86F7-45C3-9BB4-744DCA127EAC}" type="presParOf" srcId="{44FBCB3A-C367-44FB-8BA4-CA73ED44B128}" destId="{DDC9B563-0182-4864-ADF1-760A6CA952B0}" srcOrd="0" destOrd="0" presId="urn:microsoft.com/office/officeart/2008/layout/LinedList"/>
    <dgm:cxn modelId="{CC52B741-D5D5-4AD8-BA53-68DF2C83F782}" type="presParOf" srcId="{44FBCB3A-C367-44FB-8BA4-CA73ED44B128}" destId="{33BB36FD-47D1-449F-8F93-825B0CC292E3}" srcOrd="1" destOrd="0" presId="urn:microsoft.com/office/officeart/2008/layout/LinedList"/>
    <dgm:cxn modelId="{CED0D558-0E48-4F22-9AB5-0AA8C4D58A76}" type="presParOf" srcId="{03A8265B-0686-4F9A-BE9F-E9E3582500A4}" destId="{F489F784-C6D6-4530-812D-3823B06AAC57}" srcOrd="8" destOrd="0" presId="urn:microsoft.com/office/officeart/2008/layout/LinedList"/>
    <dgm:cxn modelId="{23641E93-4FAF-4EDC-A66D-7C81BF09B81F}" type="presParOf" srcId="{03A8265B-0686-4F9A-BE9F-E9E3582500A4}" destId="{A2F4CCF9-41AF-4145-AA18-D4BB098A8F74}" srcOrd="9" destOrd="0" presId="urn:microsoft.com/office/officeart/2008/layout/LinedList"/>
    <dgm:cxn modelId="{03CE7244-3E37-4C6E-95EF-9699FF0AFC7E}" type="presParOf" srcId="{A2F4CCF9-41AF-4145-AA18-D4BB098A8F74}" destId="{C8F8D003-5DA8-4B24-8C30-5333496D1A48}" srcOrd="0" destOrd="0" presId="urn:microsoft.com/office/officeart/2008/layout/LinedList"/>
    <dgm:cxn modelId="{4171DFCE-EA28-418F-B558-B17FC48FB308}" type="presParOf" srcId="{A2F4CCF9-41AF-4145-AA18-D4BB098A8F74}" destId="{289ADF00-5612-4A53-A6C8-F5D3CAE85E8A}" srcOrd="1" destOrd="0" presId="urn:microsoft.com/office/officeart/2008/layout/LinedList"/>
    <dgm:cxn modelId="{2B60E8BD-8DB8-4B61-8312-9C6EA556ABF1}" type="presParOf" srcId="{03A8265B-0686-4F9A-BE9F-E9E3582500A4}" destId="{FF3F145C-9686-4387-B051-AA1ED27CB829}" srcOrd="10" destOrd="0" presId="urn:microsoft.com/office/officeart/2008/layout/LinedList"/>
    <dgm:cxn modelId="{CA9E7001-0EE8-48F3-90E7-7DB41DECC4F4}" type="presParOf" srcId="{03A8265B-0686-4F9A-BE9F-E9E3582500A4}" destId="{CF0375AA-6A35-4251-B186-40489CDC2E7B}" srcOrd="11" destOrd="0" presId="urn:microsoft.com/office/officeart/2008/layout/LinedList"/>
    <dgm:cxn modelId="{F71E703E-AE71-4E91-9941-225D668CBEE4}" type="presParOf" srcId="{CF0375AA-6A35-4251-B186-40489CDC2E7B}" destId="{AD4A0C47-4CA9-4662-992C-A084F55AA16A}" srcOrd="0" destOrd="0" presId="urn:microsoft.com/office/officeart/2008/layout/LinedList"/>
    <dgm:cxn modelId="{2DAF03F1-1E9F-48FC-928F-DE1E75D6869F}" type="presParOf" srcId="{CF0375AA-6A35-4251-B186-40489CDC2E7B}" destId="{2F231DB2-50C2-453A-8CD3-924E1B3206BE}" srcOrd="1" destOrd="0" presId="urn:microsoft.com/office/officeart/2008/layout/LinedList"/>
    <dgm:cxn modelId="{F2664FAA-9EB6-4BC5-9C29-09F072D33226}" type="presParOf" srcId="{03A8265B-0686-4F9A-BE9F-E9E3582500A4}" destId="{0DFD35D7-0F20-48DD-B31C-F4316AF9B720}" srcOrd="12" destOrd="0" presId="urn:microsoft.com/office/officeart/2008/layout/LinedList"/>
    <dgm:cxn modelId="{EF429379-7E32-43A5-8631-49EF5D5E507F}" type="presParOf" srcId="{03A8265B-0686-4F9A-BE9F-E9E3582500A4}" destId="{9BD2467E-1A08-4BE7-A712-58B5DC520EFA}" srcOrd="13" destOrd="0" presId="urn:microsoft.com/office/officeart/2008/layout/LinedList"/>
    <dgm:cxn modelId="{C7AD84CB-B37B-4EAB-99D3-1A25E86B4096}" type="presParOf" srcId="{9BD2467E-1A08-4BE7-A712-58B5DC520EFA}" destId="{5B6081D1-4BA7-4C44-9215-1C2C78860174}" srcOrd="0" destOrd="0" presId="urn:microsoft.com/office/officeart/2008/layout/LinedList"/>
    <dgm:cxn modelId="{B33096B2-2E5C-42D4-A71F-BB48897C1C69}" type="presParOf" srcId="{9BD2467E-1A08-4BE7-A712-58B5DC520EFA}" destId="{75B59130-50C8-4B33-9716-4DA810FC018C}" srcOrd="1" destOrd="0" presId="urn:microsoft.com/office/officeart/2008/layout/LinedList"/>
    <dgm:cxn modelId="{CB8326E3-6294-487C-A56A-DC5DFB7E80F9}" type="presParOf" srcId="{03A8265B-0686-4F9A-BE9F-E9E3582500A4}" destId="{3A6AD3DE-7156-4EAC-A52F-15AE15E4DEA2}" srcOrd="14" destOrd="0" presId="urn:microsoft.com/office/officeart/2008/layout/LinedList"/>
    <dgm:cxn modelId="{0CED9D26-D41D-4857-BD71-78C76BD19059}" type="presParOf" srcId="{03A8265B-0686-4F9A-BE9F-E9E3582500A4}" destId="{A9768D53-70E2-44BD-BA18-86F9E2A64097}" srcOrd="15" destOrd="0" presId="urn:microsoft.com/office/officeart/2008/layout/LinedList"/>
    <dgm:cxn modelId="{23D05E87-629C-4D28-B45D-88CEFB74EEF3}" type="presParOf" srcId="{A9768D53-70E2-44BD-BA18-86F9E2A64097}" destId="{39A8EBEB-A577-4EC8-8905-0C496FDBFEE8}" srcOrd="0" destOrd="0" presId="urn:microsoft.com/office/officeart/2008/layout/LinedList"/>
    <dgm:cxn modelId="{C299B9B9-3E0D-4BCD-B228-D72168470D2B}" type="presParOf" srcId="{A9768D53-70E2-44BD-BA18-86F9E2A64097}" destId="{5FF8FCC9-1925-4351-981F-3258886C7F40}" srcOrd="1" destOrd="0" presId="urn:microsoft.com/office/officeart/2008/layout/LinedList"/>
    <dgm:cxn modelId="{0F7E2368-C4FF-4921-A612-9EE6196E75E6}" type="presParOf" srcId="{03A8265B-0686-4F9A-BE9F-E9E3582500A4}" destId="{F003075C-C4AC-4EF2-93E9-D0CFC6706C0F}" srcOrd="16" destOrd="0" presId="urn:microsoft.com/office/officeart/2008/layout/LinedList"/>
    <dgm:cxn modelId="{00EE4672-16F3-4F00-AC53-87D26DD8BAE3}" type="presParOf" srcId="{03A8265B-0686-4F9A-BE9F-E9E3582500A4}" destId="{F6E637F9-D90C-4B77-BD5D-29BF382252E5}" srcOrd="17" destOrd="0" presId="urn:microsoft.com/office/officeart/2008/layout/LinedList"/>
    <dgm:cxn modelId="{8D5C71C9-04F7-4F72-ADEF-A826B2B41DAC}" type="presParOf" srcId="{F6E637F9-D90C-4B77-BD5D-29BF382252E5}" destId="{983A50BC-777E-4167-ACA4-C9EEE41D0187}" srcOrd="0" destOrd="0" presId="urn:microsoft.com/office/officeart/2008/layout/LinedList"/>
    <dgm:cxn modelId="{CD752D13-91AA-4910-A835-53074AE3CBC5}" type="presParOf" srcId="{F6E637F9-D90C-4B77-BD5D-29BF382252E5}" destId="{D06F3DD9-C9A5-4BAB-8F2B-532EACD5029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0D52B-6F48-40E3-836E-C9FA20F3B7E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6A85E6-796C-4155-BEAD-1705DE983D3A}">
      <dgm:prSet custT="1"/>
      <dgm:spPr/>
      <dgm:t>
        <a:bodyPr/>
        <a:lstStyle/>
        <a:p>
          <a:pPr algn="ctr"/>
          <a:r>
            <a:rPr lang="bg-BG" sz="2400" b="1"/>
            <a:t>Намаляване ролята на външната търговия за икономическия растеж</a:t>
          </a:r>
          <a:endParaRPr lang="en-US" sz="2400"/>
        </a:p>
      </dgm:t>
    </dgm:pt>
    <dgm:pt modelId="{EA67C579-C226-407C-930D-2356E52296D2}" type="parTrans" cxnId="{6DE7AA52-5A37-4BC4-BB4D-6D6A0DC5907F}">
      <dgm:prSet/>
      <dgm:spPr/>
      <dgm:t>
        <a:bodyPr/>
        <a:lstStyle/>
        <a:p>
          <a:pPr algn="ctr"/>
          <a:endParaRPr lang="en-US" sz="2400"/>
        </a:p>
      </dgm:t>
    </dgm:pt>
    <dgm:pt modelId="{265B689C-EAAB-437C-8CF6-AEDA37D30DA0}" type="sibTrans" cxnId="{6DE7AA52-5A37-4BC4-BB4D-6D6A0DC5907F}">
      <dgm:prSet/>
      <dgm:spPr/>
      <dgm:t>
        <a:bodyPr/>
        <a:lstStyle/>
        <a:p>
          <a:pPr algn="ctr"/>
          <a:endParaRPr lang="en-US" sz="2400"/>
        </a:p>
      </dgm:t>
    </dgm:pt>
    <dgm:pt modelId="{708EF595-7988-4A28-A606-B91EBAA8EAE6}" type="pres">
      <dgm:prSet presAssocID="{9C00D52B-6F48-40E3-836E-C9FA20F3B7EF}" presName="linear" presStyleCnt="0">
        <dgm:presLayoutVars>
          <dgm:animLvl val="lvl"/>
          <dgm:resizeHandles val="exact"/>
        </dgm:presLayoutVars>
      </dgm:prSet>
      <dgm:spPr/>
    </dgm:pt>
    <dgm:pt modelId="{F673C825-9829-49D3-B791-DD4E96B847D8}" type="pres">
      <dgm:prSet presAssocID="{4C6A85E6-796C-4155-BEAD-1705DE983D3A}" presName="parentText" presStyleLbl="node1" presStyleIdx="0" presStyleCnt="1" custLinFactNeighborX="80" custLinFactNeighborY="5757">
        <dgm:presLayoutVars>
          <dgm:chMax val="0"/>
          <dgm:bulletEnabled val="1"/>
        </dgm:presLayoutVars>
      </dgm:prSet>
      <dgm:spPr/>
    </dgm:pt>
  </dgm:ptLst>
  <dgm:cxnLst>
    <dgm:cxn modelId="{6DE7AA52-5A37-4BC4-BB4D-6D6A0DC5907F}" srcId="{9C00D52B-6F48-40E3-836E-C9FA20F3B7EF}" destId="{4C6A85E6-796C-4155-BEAD-1705DE983D3A}" srcOrd="0" destOrd="0" parTransId="{EA67C579-C226-407C-930D-2356E52296D2}" sibTransId="{265B689C-EAAB-437C-8CF6-AEDA37D30DA0}"/>
    <dgm:cxn modelId="{A6A02DAD-47C2-4DD3-A7BF-47EE0D128E51}" type="presOf" srcId="{9C00D52B-6F48-40E3-836E-C9FA20F3B7EF}" destId="{708EF595-7988-4A28-A606-B91EBAA8EAE6}" srcOrd="0" destOrd="0" presId="urn:microsoft.com/office/officeart/2005/8/layout/vList2"/>
    <dgm:cxn modelId="{F4EE85E7-2645-4903-B620-C21495B8901D}" type="presOf" srcId="{4C6A85E6-796C-4155-BEAD-1705DE983D3A}" destId="{F673C825-9829-49D3-B791-DD4E96B847D8}" srcOrd="0" destOrd="0" presId="urn:microsoft.com/office/officeart/2005/8/layout/vList2"/>
    <dgm:cxn modelId="{7092C541-5E3E-4608-A064-92484B398576}" type="presParOf" srcId="{708EF595-7988-4A28-A606-B91EBAA8EAE6}" destId="{F673C825-9829-49D3-B791-DD4E96B847D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1F4A6-94A1-4A7A-8614-D6F0F70D9DB3}">
      <dsp:nvSpPr>
        <dsp:cNvPr id="0" name=""/>
        <dsp:cNvSpPr/>
      </dsp:nvSpPr>
      <dsp:spPr>
        <a:xfrm>
          <a:off x="0" y="610"/>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854B9-E6DA-49B9-AD9F-E18252445B8D}">
      <dsp:nvSpPr>
        <dsp:cNvPr id="0" name=""/>
        <dsp:cNvSpPr/>
      </dsp:nvSpPr>
      <dsp:spPr>
        <a:xfrm>
          <a:off x="0" y="610"/>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a:solidFill>
                <a:schemeClr val="bg1"/>
              </a:solidFill>
            </a:rPr>
            <a:t>Успешно завършване на председателството на ЕС и липсва на сериозни сътресения от политически характер (без нови предсрочни избори);</a:t>
          </a:r>
          <a:endParaRPr lang="en-US" sz="1600" kern="1200">
            <a:solidFill>
              <a:schemeClr val="bg1"/>
            </a:solidFill>
          </a:endParaRPr>
        </a:p>
      </dsp:txBody>
      <dsp:txXfrm>
        <a:off x="0" y="610"/>
        <a:ext cx="10229317" cy="555340"/>
      </dsp:txXfrm>
    </dsp:sp>
    <dsp:sp modelId="{609ABB56-8513-4A95-930D-71182BB14A7C}">
      <dsp:nvSpPr>
        <dsp:cNvPr id="0" name=""/>
        <dsp:cNvSpPr/>
      </dsp:nvSpPr>
      <dsp:spPr>
        <a:xfrm>
          <a:off x="0" y="555951"/>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24DE7-7A00-4A52-BE7A-F06190CC59EF}">
      <dsp:nvSpPr>
        <dsp:cNvPr id="0" name=""/>
        <dsp:cNvSpPr/>
      </dsp:nvSpPr>
      <dsp:spPr>
        <a:xfrm>
          <a:off x="0" y="555951"/>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a:solidFill>
                <a:schemeClr val="bg1"/>
              </a:solidFill>
            </a:rPr>
            <a:t>Запазване на плавния темп на възстановяване на европейската и световна икономика:</a:t>
          </a:r>
          <a:endParaRPr lang="en-US" sz="1600" kern="1200">
            <a:solidFill>
              <a:schemeClr val="bg1"/>
            </a:solidFill>
          </a:endParaRPr>
        </a:p>
      </dsp:txBody>
      <dsp:txXfrm>
        <a:off x="0" y="555951"/>
        <a:ext cx="10229317" cy="555340"/>
      </dsp:txXfrm>
    </dsp:sp>
    <dsp:sp modelId="{10C6226D-1F30-47CE-9041-51498380B53E}">
      <dsp:nvSpPr>
        <dsp:cNvPr id="0" name=""/>
        <dsp:cNvSpPr/>
      </dsp:nvSpPr>
      <dsp:spPr>
        <a:xfrm>
          <a:off x="0" y="1111292"/>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FF9E4-4006-4474-9A07-A19E696757B8}">
      <dsp:nvSpPr>
        <dsp:cNvPr id="0" name=""/>
        <dsp:cNvSpPr/>
      </dsp:nvSpPr>
      <dsp:spPr>
        <a:xfrm>
          <a:off x="0" y="1111292"/>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a:solidFill>
                <a:schemeClr val="bg1"/>
              </a:solidFill>
            </a:rPr>
            <a:t>Плавно засилване на потребителското доверие и подобряване на бизнес климата в страната като резултат от ускоряването на темповете на икономически растеж;</a:t>
          </a:r>
          <a:endParaRPr lang="en-US" sz="1600" kern="1200">
            <a:solidFill>
              <a:schemeClr val="bg1"/>
            </a:solidFill>
          </a:endParaRPr>
        </a:p>
      </dsp:txBody>
      <dsp:txXfrm>
        <a:off x="0" y="1111292"/>
        <a:ext cx="10229317" cy="555340"/>
      </dsp:txXfrm>
    </dsp:sp>
    <dsp:sp modelId="{0FFDB4C0-06E1-427C-8933-1C0E879F9EA0}">
      <dsp:nvSpPr>
        <dsp:cNvPr id="0" name=""/>
        <dsp:cNvSpPr/>
      </dsp:nvSpPr>
      <dsp:spPr>
        <a:xfrm>
          <a:off x="0" y="1666633"/>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C9B563-0182-4864-ADF1-760A6CA952B0}">
      <dsp:nvSpPr>
        <dsp:cNvPr id="0" name=""/>
        <dsp:cNvSpPr/>
      </dsp:nvSpPr>
      <dsp:spPr>
        <a:xfrm>
          <a:off x="0" y="1666633"/>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a:solidFill>
                <a:schemeClr val="bg1"/>
              </a:solidFill>
            </a:rPr>
            <a:t>Повишаване на темпа на усвояване на европейски средства по оперативните програми;</a:t>
          </a:r>
          <a:endParaRPr lang="en-US" sz="1600" kern="1200">
            <a:solidFill>
              <a:schemeClr val="bg1"/>
            </a:solidFill>
          </a:endParaRPr>
        </a:p>
      </dsp:txBody>
      <dsp:txXfrm>
        <a:off x="0" y="1666633"/>
        <a:ext cx="10229317" cy="555340"/>
      </dsp:txXfrm>
    </dsp:sp>
    <dsp:sp modelId="{F489F784-C6D6-4530-812D-3823B06AAC57}">
      <dsp:nvSpPr>
        <dsp:cNvPr id="0" name=""/>
        <dsp:cNvSpPr/>
      </dsp:nvSpPr>
      <dsp:spPr>
        <a:xfrm>
          <a:off x="0" y="2221974"/>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8D003-5DA8-4B24-8C30-5333496D1A48}">
      <dsp:nvSpPr>
        <dsp:cNvPr id="0" name=""/>
        <dsp:cNvSpPr/>
      </dsp:nvSpPr>
      <dsp:spPr>
        <a:xfrm>
          <a:off x="0" y="2221974"/>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a:solidFill>
                <a:schemeClr val="bg1"/>
              </a:solidFill>
            </a:rPr>
            <a:t>Известно възстановяване на финансовите потоци към страната, извън тези по оперативните програми;</a:t>
          </a:r>
          <a:endParaRPr lang="en-US" sz="1600" kern="1200">
            <a:solidFill>
              <a:schemeClr val="bg1"/>
            </a:solidFill>
          </a:endParaRPr>
        </a:p>
      </dsp:txBody>
      <dsp:txXfrm>
        <a:off x="0" y="2221974"/>
        <a:ext cx="10229317" cy="555340"/>
      </dsp:txXfrm>
    </dsp:sp>
    <dsp:sp modelId="{FF3F145C-9686-4387-B051-AA1ED27CB829}">
      <dsp:nvSpPr>
        <dsp:cNvPr id="0" name=""/>
        <dsp:cNvSpPr/>
      </dsp:nvSpPr>
      <dsp:spPr>
        <a:xfrm>
          <a:off x="0" y="2777314"/>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A0C47-4CA9-4662-992C-A084F55AA16A}">
      <dsp:nvSpPr>
        <dsp:cNvPr id="0" name=""/>
        <dsp:cNvSpPr/>
      </dsp:nvSpPr>
      <dsp:spPr>
        <a:xfrm>
          <a:off x="0" y="2777314"/>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dirty="0">
              <a:solidFill>
                <a:schemeClr val="bg1"/>
              </a:solidFill>
            </a:rPr>
            <a:t>Липса на съществени въздействия върху българската икономика от излизането на Великобритания от ЕС;</a:t>
          </a:r>
          <a:endParaRPr lang="en-US" sz="1600" kern="1200" dirty="0">
            <a:solidFill>
              <a:schemeClr val="bg1"/>
            </a:solidFill>
          </a:endParaRPr>
        </a:p>
      </dsp:txBody>
      <dsp:txXfrm>
        <a:off x="0" y="2777314"/>
        <a:ext cx="10229317" cy="555340"/>
      </dsp:txXfrm>
    </dsp:sp>
    <dsp:sp modelId="{0DFD35D7-0F20-48DD-B31C-F4316AF9B720}">
      <dsp:nvSpPr>
        <dsp:cNvPr id="0" name=""/>
        <dsp:cNvSpPr/>
      </dsp:nvSpPr>
      <dsp:spPr>
        <a:xfrm>
          <a:off x="0" y="3332655"/>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081D1-4BA7-4C44-9215-1C2C78860174}">
      <dsp:nvSpPr>
        <dsp:cNvPr id="0" name=""/>
        <dsp:cNvSpPr/>
      </dsp:nvSpPr>
      <dsp:spPr>
        <a:xfrm>
          <a:off x="0" y="3332655"/>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a:solidFill>
                <a:schemeClr val="bg1"/>
              </a:solidFill>
            </a:rPr>
            <a:t>Запазване на заложените в средносрочната фискална рамка параметри и политики, и по-конкретно за:</a:t>
          </a:r>
          <a:endParaRPr lang="en-US" sz="1600" kern="1200">
            <a:solidFill>
              <a:schemeClr val="bg1"/>
            </a:solidFill>
          </a:endParaRPr>
        </a:p>
      </dsp:txBody>
      <dsp:txXfrm>
        <a:off x="0" y="3332655"/>
        <a:ext cx="10229317" cy="555340"/>
      </dsp:txXfrm>
    </dsp:sp>
    <dsp:sp modelId="{3A6AD3DE-7156-4EAC-A52F-15AE15E4DEA2}">
      <dsp:nvSpPr>
        <dsp:cNvPr id="0" name=""/>
        <dsp:cNvSpPr/>
      </dsp:nvSpPr>
      <dsp:spPr>
        <a:xfrm>
          <a:off x="0" y="3887996"/>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A8EBEB-A577-4EC8-8905-0C496FDBFEE8}">
      <dsp:nvSpPr>
        <dsp:cNvPr id="0" name=""/>
        <dsp:cNvSpPr/>
      </dsp:nvSpPr>
      <dsp:spPr>
        <a:xfrm>
          <a:off x="0" y="3887996"/>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a:solidFill>
                <a:schemeClr val="bg1"/>
              </a:solidFill>
            </a:rPr>
            <a:t>Липса на съществени промени в данъчната система; </a:t>
          </a:r>
          <a:endParaRPr lang="en-US" sz="1600" kern="1200">
            <a:solidFill>
              <a:schemeClr val="bg1"/>
            </a:solidFill>
          </a:endParaRPr>
        </a:p>
      </dsp:txBody>
      <dsp:txXfrm>
        <a:off x="0" y="3887996"/>
        <a:ext cx="10229317" cy="555340"/>
      </dsp:txXfrm>
    </dsp:sp>
    <dsp:sp modelId="{F003075C-C4AC-4EF2-93E9-D0CFC6706C0F}">
      <dsp:nvSpPr>
        <dsp:cNvPr id="0" name=""/>
        <dsp:cNvSpPr/>
      </dsp:nvSpPr>
      <dsp:spPr>
        <a:xfrm>
          <a:off x="0" y="4443337"/>
          <a:ext cx="10229317"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A50BC-777E-4167-ACA4-C9EEE41D0187}">
      <dsp:nvSpPr>
        <dsp:cNvPr id="0" name=""/>
        <dsp:cNvSpPr/>
      </dsp:nvSpPr>
      <dsp:spPr>
        <a:xfrm>
          <a:off x="0" y="4443337"/>
          <a:ext cx="10229317" cy="55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bg-BG" sz="1600" kern="1200">
              <a:solidFill>
                <a:schemeClr val="bg1"/>
              </a:solidFill>
            </a:rPr>
            <a:t>Леко „разхлабване“ на фискална политика, предвид отчетения излишък по държавния бюджет през 2017 г. и заложения дефицит през настоящата и следващата година.</a:t>
          </a:r>
          <a:endParaRPr lang="en-US" sz="1600" kern="1200">
            <a:solidFill>
              <a:schemeClr val="bg1"/>
            </a:solidFill>
          </a:endParaRPr>
        </a:p>
      </dsp:txBody>
      <dsp:txXfrm>
        <a:off x="0" y="4443337"/>
        <a:ext cx="10229317" cy="555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3C825-9829-49D3-B791-DD4E96B847D8}">
      <dsp:nvSpPr>
        <dsp:cNvPr id="0" name=""/>
        <dsp:cNvSpPr/>
      </dsp:nvSpPr>
      <dsp:spPr>
        <a:xfrm>
          <a:off x="0" y="9195"/>
          <a:ext cx="11629571" cy="655200"/>
        </a:xfrm>
        <a:prstGeom prst="round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a:t>Намаляване ролята на външната търговия за икономическия растеж</a:t>
          </a:r>
          <a:endParaRPr lang="en-US" sz="2400" kern="1200"/>
        </a:p>
      </dsp:txBody>
      <dsp:txXfrm>
        <a:off x="31984" y="41179"/>
        <a:ext cx="11565603" cy="5912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4.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0.12042</cdr:x>
      <cdr:y>0.03861</cdr:y>
    </cdr:from>
    <cdr:to>
      <cdr:x>0.30366</cdr:x>
      <cdr:y>0.139</cdr:y>
    </cdr:to>
    <cdr:sp macro="" textlink="">
      <cdr:nvSpPr>
        <cdr:cNvPr id="2" name="TextBox 1">
          <a:extLst xmlns:a="http://schemas.openxmlformats.org/drawingml/2006/main">
            <a:ext uri="{FF2B5EF4-FFF2-40B4-BE49-F238E27FC236}">
              <a16:creationId xmlns:a16="http://schemas.microsoft.com/office/drawing/2014/main" id="{64E568B0-7455-4341-93C5-78A635EE9601}"/>
            </a:ext>
          </a:extLst>
        </cdr:cNvPr>
        <cdr:cNvSpPr txBox="1"/>
      </cdr:nvSpPr>
      <cdr:spPr>
        <a:xfrm xmlns:a="http://schemas.openxmlformats.org/drawingml/2006/main">
          <a:off x="438150" y="95251"/>
          <a:ext cx="6667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bg-BG" sz="1100" dirty="0"/>
            <a:t>износ</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0.09115</cdr:x>
      <cdr:y>0.02692</cdr:y>
    </cdr:from>
    <cdr:to>
      <cdr:x>0.25</cdr:x>
      <cdr:y>0.13077</cdr:y>
    </cdr:to>
    <cdr:sp macro="" textlink="">
      <cdr:nvSpPr>
        <cdr:cNvPr id="2" name="TextBox 1">
          <a:extLst xmlns:a="http://schemas.openxmlformats.org/drawingml/2006/main">
            <a:ext uri="{FF2B5EF4-FFF2-40B4-BE49-F238E27FC236}">
              <a16:creationId xmlns:a16="http://schemas.microsoft.com/office/drawing/2014/main" id="{1C4E8093-8398-42E6-A9BC-B282CBD4C497}"/>
            </a:ext>
          </a:extLst>
        </cdr:cNvPr>
        <cdr:cNvSpPr txBox="1"/>
      </cdr:nvSpPr>
      <cdr:spPr>
        <a:xfrm xmlns:a="http://schemas.openxmlformats.org/drawingml/2006/main">
          <a:off x="333374" y="66674"/>
          <a:ext cx="58102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bg-BG" sz="1100" dirty="0"/>
            <a:t>внос</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0.28437</cdr:x>
      <cdr:y>0.38272</cdr:y>
    </cdr:from>
    <cdr:to>
      <cdr:x>0.53768</cdr:x>
      <cdr:y>0.51539</cdr:y>
    </cdr:to>
    <cdr:sp macro="" textlink="">
      <cdr:nvSpPr>
        <cdr:cNvPr id="2" name="TextBox 1"/>
        <cdr:cNvSpPr txBox="1"/>
      </cdr:nvSpPr>
      <cdr:spPr>
        <a:xfrm xmlns:a="http://schemas.openxmlformats.org/drawingml/2006/main">
          <a:off x="1547758" y="1503034"/>
          <a:ext cx="1378706" cy="52103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bg-BG" sz="1400" b="1" dirty="0">
              <a:solidFill>
                <a:srgbClr val="0070C0"/>
              </a:solidFill>
              <a:latin typeface="Arial" pitchFamily="34" charset="0"/>
              <a:cs typeface="Arial" pitchFamily="34" charset="0"/>
            </a:rPr>
            <a:t>Приходи и помощи</a:t>
          </a:r>
          <a:endParaRPr lang="en-US" sz="1400" b="1" dirty="0">
            <a:solidFill>
              <a:srgbClr val="0070C0"/>
            </a:solidFill>
            <a:latin typeface="Arial" pitchFamily="34" charset="0"/>
            <a:cs typeface="Arial" pitchFamily="34" charset="0"/>
          </a:endParaRPr>
        </a:p>
      </cdr:txBody>
    </cdr:sp>
  </cdr:relSizeAnchor>
  <cdr:relSizeAnchor xmlns:cdr="http://schemas.openxmlformats.org/drawingml/2006/chartDrawing">
    <cdr:from>
      <cdr:x>0.35524</cdr:x>
      <cdr:y>0.53471</cdr:y>
    </cdr:from>
    <cdr:to>
      <cdr:x>0.39881</cdr:x>
      <cdr:y>0.59389</cdr:y>
    </cdr:to>
    <cdr:sp macro="" textlink="">
      <cdr:nvSpPr>
        <cdr:cNvPr id="4" name="Straight Arrow Connector 3"/>
        <cdr:cNvSpPr/>
      </cdr:nvSpPr>
      <cdr:spPr>
        <a:xfrm xmlns:a="http://schemas.openxmlformats.org/drawingml/2006/main" rot="16200000" flipH="1" flipV="1">
          <a:off x="1935838" y="2097560"/>
          <a:ext cx="232432" cy="237157"/>
        </a:xfrm>
        <a:prstGeom xmlns:a="http://schemas.openxmlformats.org/drawingml/2006/main" prst="straightConnector1">
          <a:avLst/>
        </a:prstGeom>
        <a:ln xmlns:a="http://schemas.openxmlformats.org/drawingml/2006/main" w="190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0.56489</cdr:x>
      <cdr:y>0.65317</cdr:y>
    </cdr:from>
    <cdr:to>
      <cdr:x>0.75916</cdr:x>
      <cdr:y>0.798</cdr:y>
    </cdr:to>
    <cdr:sp macro="" textlink="">
      <cdr:nvSpPr>
        <cdr:cNvPr id="5" name="TextBox 1"/>
        <cdr:cNvSpPr txBox="1"/>
      </cdr:nvSpPr>
      <cdr:spPr>
        <a:xfrm xmlns:a="http://schemas.openxmlformats.org/drawingml/2006/main">
          <a:off x="3074537" y="2565178"/>
          <a:ext cx="1057359" cy="56878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bg-BG" sz="1400" b="1" dirty="0">
              <a:solidFill>
                <a:srgbClr val="FF0000"/>
              </a:solidFill>
              <a:latin typeface="Arial" pitchFamily="34" charset="0"/>
              <a:cs typeface="Arial" pitchFamily="34" charset="0"/>
            </a:rPr>
            <a:t>Общо </a:t>
          </a:r>
          <a:br>
            <a:rPr lang="bg-BG" sz="1400" b="1" dirty="0">
              <a:solidFill>
                <a:srgbClr val="FF0000"/>
              </a:solidFill>
              <a:latin typeface="Arial" pitchFamily="34" charset="0"/>
              <a:cs typeface="Arial" pitchFamily="34" charset="0"/>
            </a:rPr>
          </a:br>
          <a:r>
            <a:rPr lang="bg-BG" sz="1400" b="1" dirty="0">
              <a:solidFill>
                <a:srgbClr val="FF0000"/>
              </a:solidFill>
              <a:latin typeface="Arial" pitchFamily="34" charset="0"/>
              <a:cs typeface="Arial" pitchFamily="34" charset="0"/>
            </a:rPr>
            <a:t>разходи</a:t>
          </a:r>
          <a:endParaRPr lang="en-US" sz="1400" b="1" dirty="0">
            <a:solidFill>
              <a:srgbClr val="FF0000"/>
            </a:solidFill>
            <a:latin typeface="Arial" pitchFamily="34" charset="0"/>
            <a:cs typeface="Arial" pitchFamily="34" charset="0"/>
          </a:endParaRPr>
        </a:p>
      </cdr:txBody>
    </cdr:sp>
  </cdr:relSizeAnchor>
  <cdr:relSizeAnchor xmlns:cdr="http://schemas.openxmlformats.org/drawingml/2006/chartDrawing">
    <cdr:from>
      <cdr:x>0.69493</cdr:x>
      <cdr:y>0.52358</cdr:y>
    </cdr:from>
    <cdr:to>
      <cdr:x>0.75377</cdr:x>
      <cdr:y>0.65084</cdr:y>
    </cdr:to>
    <cdr:sp macro="" textlink="">
      <cdr:nvSpPr>
        <cdr:cNvPr id="6" name="Straight Arrow Connector 5"/>
        <cdr:cNvSpPr/>
      </cdr:nvSpPr>
      <cdr:spPr>
        <a:xfrm xmlns:a="http://schemas.openxmlformats.org/drawingml/2006/main" rot="16200000">
          <a:off x="5843591" y="3175665"/>
          <a:ext cx="742947" cy="504828"/>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0.0277</cdr:y>
    </cdr:from>
    <cdr:to>
      <cdr:x>1</cdr:x>
      <cdr:y>0.1847</cdr:y>
    </cdr:to>
    <cdr:pic>
      <cdr:nvPicPr>
        <cdr:cNvPr id="2" name="chart">
          <a:extLst xmlns:a="http://schemas.openxmlformats.org/drawingml/2006/main">
            <a:ext uri="{FF2B5EF4-FFF2-40B4-BE49-F238E27FC236}">
              <a16:creationId xmlns:a16="http://schemas.microsoft.com/office/drawing/2014/main" id="{2D0FE758-5E63-467C-A156-6BBE139F85D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32292"/>
          <a:ext cx="11264629" cy="749873"/>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0.64446</cdr:x>
      <cdr:y>0.89789</cdr:y>
    </cdr:from>
    <cdr:to>
      <cdr:x>0.77466</cdr:x>
      <cdr:y>0.97127</cdr:y>
    </cdr:to>
    <cdr:sp macro="" textlink="">
      <cdr:nvSpPr>
        <cdr:cNvPr id="2" name="TextBox 1">
          <a:extLst xmlns:a="http://schemas.openxmlformats.org/drawingml/2006/main">
            <a:ext uri="{FF2B5EF4-FFF2-40B4-BE49-F238E27FC236}">
              <a16:creationId xmlns:a16="http://schemas.microsoft.com/office/drawing/2014/main" id="{29C4D6D4-8449-4D1A-A817-4244ADE3B28D}"/>
            </a:ext>
          </a:extLst>
        </cdr:cNvPr>
        <cdr:cNvSpPr txBox="1"/>
      </cdr:nvSpPr>
      <cdr:spPr>
        <a:xfrm xmlns:a="http://schemas.openxmlformats.org/drawingml/2006/main">
          <a:off x="7401993" y="3962258"/>
          <a:ext cx="14954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bg-BG" sz="1800" dirty="0"/>
            <a:t>, дясна скала</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F32C4-F0D1-4454-9995-82FED2F134F7}" type="datetimeFigureOut">
              <a:rPr lang="bg-BG" smtClean="0"/>
              <a:t>27.5.2018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25583-1BF4-4E88-AFBC-0020327217BE}" type="slidenum">
              <a:rPr lang="bg-BG" smtClean="0"/>
              <a:t>‹#›</a:t>
            </a:fld>
            <a:endParaRPr lang="bg-BG"/>
          </a:p>
        </p:txBody>
      </p:sp>
    </p:spTree>
    <p:extLst>
      <p:ext uri="{BB962C8B-B14F-4D97-AF65-F5344CB8AC3E}">
        <p14:creationId xmlns:p14="http://schemas.microsoft.com/office/powerpoint/2010/main" val="340637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A225583-1BF4-4E88-AFBC-0020327217BE}" type="slidenum">
              <a:rPr lang="bg-BG" smtClean="0"/>
              <a:t>1</a:t>
            </a:fld>
            <a:endParaRPr lang="bg-BG" dirty="0"/>
          </a:p>
        </p:txBody>
      </p:sp>
    </p:spTree>
    <p:extLst>
      <p:ext uri="{BB962C8B-B14F-4D97-AF65-F5344CB8AC3E}">
        <p14:creationId xmlns:p14="http://schemas.microsoft.com/office/powerpoint/2010/main" val="166412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bg-BG" sz="1200" kern="1200" noProof="0" dirty="0">
                <a:solidFill>
                  <a:schemeClr val="tx1"/>
                </a:solidFill>
                <a:effectLst/>
                <a:latin typeface="+mn-lt"/>
                <a:ea typeface="+mn-ea"/>
                <a:cs typeface="+mn-cs"/>
              </a:rPr>
              <a:t>По отношение на основните макроикономически показатели, в преобладаващия брой случаи тенденциите (например, за спад в темпа на икономическия растеж; отслабване на външното търсене като фактор за растежа; засилване на инфлационния натиск) бяха разпознати. По-съществените разминавания са както следва:</a:t>
            </a:r>
          </a:p>
          <a:p>
            <a:pPr marL="171450" lvl="0" indent="-171450">
              <a:buFont typeface="Arial" panose="020B0604020202020204" pitchFamily="34" charset="0"/>
              <a:buChar char="•"/>
            </a:pPr>
            <a:r>
              <a:rPr lang="bg-BG" sz="1200" kern="1200" noProof="0" dirty="0">
                <a:solidFill>
                  <a:schemeClr val="tx1"/>
                </a:solidFill>
                <a:effectLst/>
                <a:latin typeface="+mn-lt"/>
                <a:ea typeface="+mn-ea"/>
                <a:cs typeface="+mn-cs"/>
              </a:rPr>
              <a:t>подценяване на темповете на възстановяване на частното потребление, дало отражение и върху предвидените по-ниски темпове на нарастване на вноса;</a:t>
            </a:r>
          </a:p>
          <a:p>
            <a:pPr marL="171450" lvl="0" indent="-171450">
              <a:buFont typeface="Arial" panose="020B0604020202020204" pitchFamily="34" charset="0"/>
              <a:buChar char="•"/>
            </a:pPr>
            <a:r>
              <a:rPr lang="bg-BG" sz="1200" kern="1200" noProof="0" dirty="0">
                <a:solidFill>
                  <a:schemeClr val="tx1"/>
                </a:solidFill>
                <a:effectLst/>
                <a:latin typeface="+mn-lt"/>
                <a:ea typeface="+mn-ea"/>
                <a:cs typeface="+mn-cs"/>
              </a:rPr>
              <a:t>по-висок оптимизъм по отношение на кредитите към реалния сектор и свързаните с тях инвестиции;</a:t>
            </a:r>
          </a:p>
          <a:p>
            <a:pPr marL="171450" lvl="0" indent="-171450">
              <a:buFont typeface="Arial" panose="020B0604020202020204" pitchFamily="34" charset="0"/>
              <a:buChar char="•"/>
            </a:pPr>
            <a:r>
              <a:rPr lang="bg-BG" sz="1200" kern="1200" noProof="0" dirty="0">
                <a:solidFill>
                  <a:schemeClr val="tx1"/>
                </a:solidFill>
                <a:effectLst/>
                <a:latin typeface="+mn-lt"/>
                <a:ea typeface="+mn-ea"/>
                <a:cs typeface="+mn-cs"/>
              </a:rPr>
              <a:t>известно подценяване както на приходната, така и на разходната част на консолидирания бюджет, което се обяснява с реализираните по-високи номинални обеми на БВП.</a:t>
            </a:r>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85CF64-B378-499D-A2AE-F6EBD4A73BE8}" type="slidenum">
              <a:rPr lang="bg-BG" altLang="bg-BG"/>
              <a:pPr eaLnBrk="1" hangingPunct="1"/>
              <a:t>10</a:t>
            </a:fld>
            <a:endParaRPr lang="bg-BG" altLang="bg-BG"/>
          </a:p>
        </p:txBody>
      </p:sp>
    </p:spTree>
    <p:extLst>
      <p:ext uri="{BB962C8B-B14F-4D97-AF65-F5344CB8AC3E}">
        <p14:creationId xmlns:p14="http://schemas.microsoft.com/office/powerpoint/2010/main" val="4960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bg-BG" altLang="bg-BG" dirty="0">
                <a:latin typeface="Arial" panose="020B0604020202020204" pitchFamily="34" charset="0"/>
                <a:cs typeface="Arial" panose="020B0604020202020204" pitchFamily="34" charset="0"/>
              </a:rPr>
              <a:t>При изготвянето на прогнозата за развитието на реалния сектор на българската икономика сме направили допускане за липса на сериозни сътресения от политически и икономически, както в българската икономика, така и на световно равнище.</a:t>
            </a:r>
          </a:p>
          <a:p>
            <a:pPr marL="171450" indent="-171450" eaLnBrk="1" hangingPunct="1">
              <a:spcBef>
                <a:spcPct val="0"/>
              </a:spcBef>
              <a:buFontTx/>
              <a:buChar char="•"/>
            </a:pPr>
            <a:r>
              <a:rPr lang="bg-BG" altLang="bg-BG" dirty="0">
                <a:latin typeface="Arial" panose="020B0604020202020204" pitchFamily="34" charset="0"/>
                <a:cs typeface="Arial" panose="020B0604020202020204" pitchFamily="34" charset="0"/>
              </a:rPr>
              <a:t>Както ще видите от следващия слайд, нашата прогноза залага на плавно възстановяване на икономиката в условията на подобряващо се потребителско доверие и бизнес климат.</a:t>
            </a:r>
          </a:p>
          <a:p>
            <a:pPr marL="171450" indent="-171450" eaLnBrk="1" hangingPunct="1">
              <a:spcBef>
                <a:spcPct val="0"/>
              </a:spcBef>
              <a:buFontTx/>
              <a:buChar char="•"/>
            </a:pPr>
            <a:r>
              <a:rPr lang="bg-BG" altLang="bg-BG" dirty="0">
                <a:latin typeface="Arial" panose="020B0604020202020204" pitchFamily="34" charset="0"/>
                <a:cs typeface="Arial" panose="020B0604020202020204" pitchFamily="34" charset="0"/>
              </a:rPr>
              <a:t>Не на последно място, представените от нас очаквания до 2019 г. се основават и на допускането за запазване на заложените в средносрочната фискална рамка параметри и политики.</a:t>
            </a:r>
          </a:p>
          <a:p>
            <a:pPr marL="171450" indent="-171450" eaLnBrk="1" hangingPunct="1">
              <a:spcBef>
                <a:spcPct val="0"/>
              </a:spcBef>
              <a:buFontTx/>
              <a:buChar char="•"/>
            </a:pPr>
            <a:endParaRPr lang="bg-BG" altLang="bg-BG" dirty="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812582-5467-44F3-8C22-2E74B164D5F3}" type="slidenum">
              <a:rPr lang="bg-BG" altLang="bg-BG"/>
              <a:pPr eaLnBrk="1" hangingPunct="1"/>
              <a:t>11</a:t>
            </a:fld>
            <a:endParaRPr lang="bg-BG" altLang="bg-BG"/>
          </a:p>
        </p:txBody>
      </p:sp>
    </p:spTree>
    <p:extLst>
      <p:ext uri="{BB962C8B-B14F-4D97-AF65-F5344CB8AC3E}">
        <p14:creationId xmlns:p14="http://schemas.microsoft.com/office/powerpoint/2010/main" val="557668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bg-BG" altLang="bg-BG" sz="1000">
                <a:latin typeface="Arial" panose="020B0604020202020204" pitchFamily="34" charset="0"/>
                <a:cs typeface="Arial" panose="020B0604020202020204" pitchFamily="34" charset="0"/>
              </a:rPr>
              <a:t>Настоящата прогноза е изготвена въз основа на наличната към 10 април 2017 г. информация.</a:t>
            </a:r>
          </a:p>
          <a:p>
            <a:pPr marL="171450" indent="-171450" eaLnBrk="1" hangingPunct="1">
              <a:spcBef>
                <a:spcPct val="0"/>
              </a:spcBef>
              <a:buFontTx/>
              <a:buChar char="•"/>
            </a:pPr>
            <a:r>
              <a:rPr lang="bg-BG" altLang="bg-BG" sz="1000">
                <a:latin typeface="Arial" panose="020B0604020202020204" pitchFamily="34" charset="0"/>
                <a:cs typeface="Arial" panose="020B0604020202020204" pitchFamily="34" charset="0"/>
              </a:rPr>
              <a:t>Очакванията относно външното търсене се основават на прогнозите на МВФ, заложени в доклада на институцията за световните икономически перспективи (</a:t>
            </a:r>
            <a:r>
              <a:rPr lang="en-US" altLang="bg-BG" sz="1000">
                <a:latin typeface="Arial" panose="020B0604020202020204" pitchFamily="34" charset="0"/>
                <a:cs typeface="Arial" panose="020B0604020202020204" pitchFamily="34" charset="0"/>
              </a:rPr>
              <a:t>WEO) </a:t>
            </a:r>
            <a:r>
              <a:rPr lang="bg-BG" altLang="bg-BG" sz="1000">
                <a:latin typeface="Arial" panose="020B0604020202020204" pitchFamily="34" charset="0"/>
                <a:cs typeface="Arial" panose="020B0604020202020204" pitchFamily="34" charset="0"/>
              </a:rPr>
              <a:t>от октомври 2016 г. (когато са публикувани и последните данни към доклада)</a:t>
            </a:r>
          </a:p>
          <a:p>
            <a:pPr marL="171450" indent="-171450" eaLnBrk="1" hangingPunct="1">
              <a:spcBef>
                <a:spcPct val="0"/>
              </a:spcBef>
              <a:buFontTx/>
              <a:buChar char="•"/>
            </a:pPr>
            <a:r>
              <a:rPr lang="bg-BG" altLang="bg-BG" sz="1000">
                <a:latin typeface="Arial" panose="020B0604020202020204" pitchFamily="34" charset="0"/>
                <a:cs typeface="Arial" panose="020B0604020202020204" pitchFamily="34" charset="0"/>
              </a:rPr>
              <a:t>Международните цени се очаква да нараснат по-осезаемо през настоящата година и да поддържат положителни, но по-слаби темпове на растеж през следващите две години.</a:t>
            </a:r>
            <a:endParaRPr lang="en-US" altLang="bg-BG" sz="1000">
              <a:latin typeface="Arial" panose="020B0604020202020204" pitchFamily="34" charset="0"/>
              <a:cs typeface="Arial" panose="020B0604020202020204" pitchFamily="34" charset="0"/>
            </a:endParaRPr>
          </a:p>
          <a:p>
            <a:pPr marL="171450" indent="-171450" eaLnBrk="1" hangingPunct="1">
              <a:spcBef>
                <a:spcPct val="0"/>
              </a:spcBef>
              <a:buFontTx/>
              <a:buChar char="•"/>
            </a:pPr>
            <a:r>
              <a:rPr lang="bg-BG" altLang="bg-BG" sz="1000">
                <a:latin typeface="Arial" panose="020B0604020202020204" pitchFamily="34" charset="0"/>
                <a:cs typeface="Arial" panose="020B0604020202020204" pitchFamily="34" charset="0"/>
              </a:rPr>
              <a:t>Външното търсене, измерено чрез растежа на БВП на ЕС и обема на международната търговия, обаче, може да се очаква да се засили в средносрочен план.</a:t>
            </a:r>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BEE4BE-D76D-4650-ABBE-B49ABE6F8381}" type="slidenum">
              <a:rPr lang="bg-BG" altLang="bg-BG"/>
              <a:pPr eaLnBrk="1" hangingPunct="1"/>
              <a:t>12</a:t>
            </a:fld>
            <a:endParaRPr lang="bg-BG" altLang="bg-BG"/>
          </a:p>
        </p:txBody>
      </p:sp>
    </p:spTree>
    <p:extLst>
      <p:ext uri="{BB962C8B-B14F-4D97-AF65-F5344CB8AC3E}">
        <p14:creationId xmlns:p14="http://schemas.microsoft.com/office/powerpoint/2010/main" val="146037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Отчитайки ревизирания от НСИ в положителна посока икономически растеж през последните две години, за настоящата 2017 г. би могло да се очаква реалното увеличение на БВП отново да надвиши 3%. По този начин, при очакван положителен дефлатор, </a:t>
            </a:r>
            <a:r>
              <a:rPr lang="bg-BG" altLang="bg-BG" sz="1000">
                <a:latin typeface="Arial" panose="020B0604020202020204" pitchFamily="34" charset="0"/>
                <a:cs typeface="Arial" panose="020B0604020202020204" pitchFamily="34" charset="0"/>
              </a:rPr>
              <a:t>БВП </a:t>
            </a:r>
            <a:r>
              <a:rPr lang="ru-RU" altLang="bg-BG" sz="1000">
                <a:latin typeface="Arial" panose="020B0604020202020204" pitchFamily="34" charset="0"/>
                <a:cs typeface="Arial" panose="020B0604020202020204" pitchFamily="34" charset="0"/>
              </a:rPr>
              <a:t>на България вероятно ще достигне 96 740 млн. лева в номинално изражение, или с 4.4% повече спрямо 2016 г.</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За разлика от миналата година, обаче може да се очаква значително по-висок принос на вътрешното търсене. Динамиката на потреблението ще се определя от нарастването на заплатите, умереното повишение на заетостта и въздържания, но все пак положителен растеж на кредит-ната активност в страната. </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Инвестициите, от своя страна, ще се влияят основно от темповете на усвояването на средствата от ЕС, но също и от по-високото вътрешно и външно търсене. </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Приносът на нетния износ обаче ще се намали значително основно поради по-високия внос, свързан с оживлението на вътрешното търсене.</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В средносрочен план икономическият растеж в България ще остане от порядъка на 3-3.5% годишно. </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Нарастването на инвестициите ще се определя основно от напредването на програмния период 2014-2020 г. и очакванията за ускорено усвояване на европейски средства в България, но също и от подобрението на международната и вътрешна бизнес конюнктура. </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С повишаването на доходите в страната, се очаква и плавно засилване на растежа на потреблението. </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Външният сектор ще има намаляващ принос за икономическия растеж в България, като през 2019 г. прино-сът вече ще бъде слабо отрицателен.</a:t>
            </a:r>
            <a:endParaRPr lang="bg-BG" altLang="bg-BG" sz="100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6BB388-9AE9-4D76-BEF0-62DF44B94667}" type="slidenum">
              <a:rPr lang="bg-BG" altLang="bg-BG"/>
              <a:pPr eaLnBrk="1" hangingPunct="1"/>
              <a:t>13</a:t>
            </a:fld>
            <a:endParaRPr lang="bg-BG" altLang="bg-BG"/>
          </a:p>
        </p:txBody>
      </p:sp>
    </p:spTree>
    <p:extLst>
      <p:ext uri="{BB962C8B-B14F-4D97-AF65-F5344CB8AC3E}">
        <p14:creationId xmlns:p14="http://schemas.microsoft.com/office/powerpoint/2010/main" val="427695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ru-RU" altLang="bg-BG" sz="1000">
                <a:latin typeface="Arial" panose="020B0604020202020204" pitchFamily="34" charset="0"/>
                <a:cs typeface="Arial" panose="020B0604020202020204" pitchFamily="34" charset="0"/>
              </a:rPr>
              <a:t>В резултат на очакванията за подобряваща се международна конюнктура и засилване на потреблението и инвестициите в страната, можем да очакваме икономически растежи от порядъка на 3% и малко по-високи.</a:t>
            </a:r>
          </a:p>
          <a:p>
            <a:pPr marL="171450" indent="-171450">
              <a:spcBef>
                <a:spcPct val="0"/>
              </a:spcBef>
              <a:buFontTx/>
              <a:buChar char="•"/>
            </a:pPr>
            <a:r>
              <a:rPr lang="ru-RU" altLang="bg-BG" sz="1000">
                <a:latin typeface="Arial" panose="020B0604020202020204" pitchFamily="34" charset="0"/>
                <a:cs typeface="Arial" panose="020B0604020202020204" pitchFamily="34" charset="0"/>
              </a:rPr>
              <a:t>Паралелно на това могат да се очакват и повишения на цените в страната. Директен и вотричен натиск върху потребителските ще окажат и близо 30%-то увеличение на цената на природния газ и последвалите повишения на електро- и топлоененергията, както и на водата. Накрая следва да се споменат и планираните увеличения на акцизите за 2017 и 2018 г.</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На пазара на труда в средносрочен план се очаква плавно възстановяване, като заетостта ще се увеличава с темпове, близки до 0.5%, а нивото на безработица ще намалее до 6.3% през 2019 г. Средната работна заплата ще продължи да нараства с темпове от порядъка на 8%, като причина за това ще бъдат както увеличенията на цените, така и нарастването на производителността на труда.</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Възстановяването на вътрешното търсене ще определят намаляващото, но положително салдо по текущата сметка в периода до 2019 г. Напредъка в изпълнението на оперативните програми по ЕС ще бъде определящо за динамиката на капиталовата сметка, а развитията по финансовата сметка ще зависят както от политиката на правителството по дълга, така и основно от постепенното нарастване на ПЧИ в страната и ребалансирането на състоянието на свръх ликвидност в банковата система в увеличаване на кредитната активност.</a:t>
            </a:r>
          </a:p>
          <a:p>
            <a:pPr marL="171450" indent="-171450" eaLnBrk="1" hangingPunct="1">
              <a:spcBef>
                <a:spcPct val="0"/>
              </a:spcBef>
              <a:buFontTx/>
              <a:buChar char="•"/>
            </a:pPr>
            <a:r>
              <a:rPr lang="ru-RU" altLang="bg-BG" sz="1000">
                <a:latin typeface="Arial" panose="020B0604020202020204" pitchFamily="34" charset="0"/>
                <a:cs typeface="Arial" panose="020B0604020202020204" pitchFamily="34" charset="0"/>
              </a:rPr>
              <a:t>С плавното засилване на икономическата активност в страната се очаква и увеличение на широките пари с темпове от над 8% и плавно ускоряване на растежа на кредита към нефинансовите предприятия и домакинствата до над 4% през 2019 г.</a:t>
            </a:r>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5A1D59-8DB2-49A0-A565-712E681D30B5}" type="slidenum">
              <a:rPr lang="bg-BG" altLang="bg-BG"/>
              <a:pPr eaLnBrk="1" hangingPunct="1"/>
              <a:t>14</a:t>
            </a:fld>
            <a:endParaRPr lang="bg-BG" altLang="bg-BG"/>
          </a:p>
        </p:txBody>
      </p:sp>
    </p:spTree>
    <p:extLst>
      <p:ext uri="{BB962C8B-B14F-4D97-AF65-F5344CB8AC3E}">
        <p14:creationId xmlns:p14="http://schemas.microsoft.com/office/powerpoint/2010/main" val="376904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EA225583-1BF4-4E88-AFBC-0020327217BE}" type="slidenum">
              <a:rPr lang="bg-BG" smtClean="0"/>
              <a:t>15</a:t>
            </a:fld>
            <a:endParaRPr lang="bg-BG"/>
          </a:p>
        </p:txBody>
      </p:sp>
    </p:spTree>
    <p:extLst>
      <p:ext uri="{BB962C8B-B14F-4D97-AF65-F5344CB8AC3E}">
        <p14:creationId xmlns:p14="http://schemas.microsoft.com/office/powerpoint/2010/main" val="405179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EA225583-1BF4-4E88-AFBC-0020327217BE}" type="slidenum">
              <a:rPr lang="bg-BG" smtClean="0"/>
              <a:t>16</a:t>
            </a:fld>
            <a:endParaRPr lang="bg-BG"/>
          </a:p>
        </p:txBody>
      </p:sp>
    </p:spTree>
    <p:extLst>
      <p:ext uri="{BB962C8B-B14F-4D97-AF65-F5344CB8AC3E}">
        <p14:creationId xmlns:p14="http://schemas.microsoft.com/office/powerpoint/2010/main" val="258661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EA225583-1BF4-4E88-AFBC-0020327217BE}" type="slidenum">
              <a:rPr lang="bg-BG" smtClean="0"/>
              <a:t>17</a:t>
            </a:fld>
            <a:endParaRPr lang="bg-BG"/>
          </a:p>
        </p:txBody>
      </p:sp>
    </p:spTree>
    <p:extLst>
      <p:ext uri="{BB962C8B-B14F-4D97-AF65-F5344CB8AC3E}">
        <p14:creationId xmlns:p14="http://schemas.microsoft.com/office/powerpoint/2010/main" val="197003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EA225583-1BF4-4E88-AFBC-0020327217BE}" type="slidenum">
              <a:rPr lang="bg-BG" smtClean="0"/>
              <a:t>18</a:t>
            </a:fld>
            <a:endParaRPr lang="bg-BG"/>
          </a:p>
        </p:txBody>
      </p:sp>
    </p:spTree>
    <p:extLst>
      <p:ext uri="{BB962C8B-B14F-4D97-AF65-F5344CB8AC3E}">
        <p14:creationId xmlns:p14="http://schemas.microsoft.com/office/powerpoint/2010/main" val="71851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EA225583-1BF4-4E88-AFBC-0020327217BE}" type="slidenum">
              <a:rPr lang="bg-BG" smtClean="0"/>
              <a:t>19</a:t>
            </a:fld>
            <a:endParaRPr lang="bg-BG"/>
          </a:p>
        </p:txBody>
      </p:sp>
    </p:spTree>
    <p:extLst>
      <p:ext uri="{BB962C8B-B14F-4D97-AF65-F5344CB8AC3E}">
        <p14:creationId xmlns:p14="http://schemas.microsoft.com/office/powerpoint/2010/main" val="174442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A225583-1BF4-4E88-AFBC-0020327217BE}" type="slidenum">
              <a:rPr lang="bg-BG" smtClean="0"/>
              <a:t>2</a:t>
            </a:fld>
            <a:endParaRPr lang="bg-BG" dirty="0"/>
          </a:p>
        </p:txBody>
      </p:sp>
    </p:spTree>
    <p:extLst>
      <p:ext uri="{BB962C8B-B14F-4D97-AF65-F5344CB8AC3E}">
        <p14:creationId xmlns:p14="http://schemas.microsoft.com/office/powerpoint/2010/main" val="3006354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bg-BG" altLang="bg-BG"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6BB388-9AE9-4D76-BEF0-62DF44B94667}" type="slidenum">
              <a:rPr lang="bg-BG" altLang="bg-BG"/>
              <a:pPr eaLnBrk="1" hangingPunct="1"/>
              <a:t>20</a:t>
            </a:fld>
            <a:endParaRPr lang="bg-BG" altLang="bg-BG"/>
          </a:p>
        </p:txBody>
      </p:sp>
    </p:spTree>
    <p:extLst>
      <p:ext uri="{BB962C8B-B14F-4D97-AF65-F5344CB8AC3E}">
        <p14:creationId xmlns:p14="http://schemas.microsoft.com/office/powerpoint/2010/main" val="229311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bg-BG" altLang="bg-BG"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6BB388-9AE9-4D76-BEF0-62DF44B94667}" type="slidenum">
              <a:rPr lang="bg-BG" altLang="bg-BG"/>
              <a:pPr eaLnBrk="1" hangingPunct="1"/>
              <a:t>21</a:t>
            </a:fld>
            <a:endParaRPr lang="bg-BG" altLang="bg-BG"/>
          </a:p>
        </p:txBody>
      </p:sp>
    </p:spTree>
    <p:extLst>
      <p:ext uri="{BB962C8B-B14F-4D97-AF65-F5344CB8AC3E}">
        <p14:creationId xmlns:p14="http://schemas.microsoft.com/office/powerpoint/2010/main" val="109704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bg-BG" altLang="bg-BG"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6BB388-9AE9-4D76-BEF0-62DF44B94667}" type="slidenum">
              <a:rPr lang="bg-BG" altLang="bg-BG"/>
              <a:pPr eaLnBrk="1" hangingPunct="1"/>
              <a:t>22</a:t>
            </a:fld>
            <a:endParaRPr lang="bg-BG" altLang="bg-BG"/>
          </a:p>
        </p:txBody>
      </p:sp>
    </p:spTree>
    <p:extLst>
      <p:ext uri="{BB962C8B-B14F-4D97-AF65-F5344CB8AC3E}">
        <p14:creationId xmlns:p14="http://schemas.microsoft.com/office/powerpoint/2010/main" val="3419324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bg-BG" altLang="bg-BG" sz="100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6BB388-9AE9-4D76-BEF0-62DF44B94667}" type="slidenum">
              <a:rPr lang="bg-BG" altLang="bg-BG"/>
              <a:pPr eaLnBrk="1" hangingPunct="1"/>
              <a:t>23</a:t>
            </a:fld>
            <a:endParaRPr lang="bg-BG" altLang="bg-BG"/>
          </a:p>
        </p:txBody>
      </p:sp>
    </p:spTree>
    <p:extLst>
      <p:ext uri="{BB962C8B-B14F-4D97-AF65-F5344CB8AC3E}">
        <p14:creationId xmlns:p14="http://schemas.microsoft.com/office/powerpoint/2010/main" val="49925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bg1"/>
                </a:solidFill>
                <a:latin typeface="Calibri" pitchFamily="34" charset="0"/>
                <a:cs typeface="Calibri" pitchFamily="34" charset="0"/>
              </a:rPr>
              <a:t>Намаляване</a:t>
            </a:r>
            <a:r>
              <a:rPr lang="sv-SE" sz="1200" dirty="0">
                <a:solidFill>
                  <a:schemeClr val="bg1"/>
                </a:solidFill>
                <a:latin typeface="Calibri" pitchFamily="34" charset="0"/>
                <a:cs typeface="Calibri" pitchFamily="34" charset="0"/>
              </a:rPr>
              <a:t>то</a:t>
            </a:r>
            <a:r>
              <a:rPr lang="ru-RU" sz="1200" dirty="0">
                <a:solidFill>
                  <a:schemeClr val="bg1"/>
                </a:solidFill>
                <a:latin typeface="Calibri" pitchFamily="34" charset="0"/>
                <a:cs typeface="Calibri" pitchFamily="34" charset="0"/>
              </a:rPr>
              <a:t> на кредити</a:t>
            </a:r>
            <a:r>
              <a:rPr lang="sv-SE" sz="1200" dirty="0">
                <a:solidFill>
                  <a:schemeClr val="bg1"/>
                </a:solidFill>
                <a:latin typeface="Calibri" pitchFamily="34" charset="0"/>
                <a:cs typeface="Calibri" pitchFamily="34" charset="0"/>
              </a:rPr>
              <a:t>те</a:t>
            </a:r>
            <a:r>
              <a:rPr lang="ru-RU" sz="1200" dirty="0">
                <a:solidFill>
                  <a:schemeClr val="bg1"/>
                </a:solidFill>
                <a:latin typeface="Calibri" pitchFamily="34" charset="0"/>
                <a:cs typeface="Calibri" pitchFamily="34" charset="0"/>
              </a:rPr>
              <a:t> с договорен матуритет над 5 г.</a:t>
            </a:r>
            <a:r>
              <a:rPr lang="en-US" sz="1200" dirty="0">
                <a:solidFill>
                  <a:schemeClr val="bg1"/>
                </a:solidFill>
                <a:latin typeface="Calibri" pitchFamily="34" charset="0"/>
                <a:cs typeface="Calibri" pitchFamily="34" charset="0"/>
              </a:rPr>
              <a:t> </a:t>
            </a:r>
            <a:r>
              <a:rPr lang="bg-BG" sz="1200" dirty="0">
                <a:solidFill>
                  <a:schemeClr val="bg1"/>
                </a:solidFill>
                <a:latin typeface="Calibri" pitchFamily="34" charset="0"/>
                <a:cs typeface="Calibri" pitchFamily="34" charset="0"/>
              </a:rPr>
              <a:t>Н</a:t>
            </a:r>
            <a:r>
              <a:rPr lang="en-US" sz="1200" dirty="0">
                <a:solidFill>
                  <a:schemeClr val="bg1"/>
                </a:solidFill>
                <a:latin typeface="Calibri" pitchFamily="34" charset="0"/>
                <a:cs typeface="Calibri" pitchFamily="34" charset="0"/>
              </a:rPr>
              <a:t>а </a:t>
            </a:r>
            <a:r>
              <a:rPr lang="en-US" sz="1200" dirty="0" err="1">
                <a:solidFill>
                  <a:schemeClr val="bg1"/>
                </a:solidFill>
                <a:latin typeface="Calibri" pitchFamily="34" charset="0"/>
                <a:cs typeface="Calibri" pitchFamily="34" charset="0"/>
              </a:rPr>
              <a:t>фона</a:t>
            </a:r>
            <a:r>
              <a:rPr lang="en-US" sz="1200" dirty="0">
                <a:solidFill>
                  <a:schemeClr val="bg1"/>
                </a:solidFill>
                <a:latin typeface="Calibri" pitchFamily="34" charset="0"/>
                <a:cs typeface="Calibri" pitchFamily="34" charset="0"/>
              </a:rPr>
              <a:t> </a:t>
            </a:r>
            <a:r>
              <a:rPr lang="en-US" sz="1200" dirty="0" err="1">
                <a:solidFill>
                  <a:schemeClr val="bg1"/>
                </a:solidFill>
                <a:latin typeface="Calibri" pitchFamily="34" charset="0"/>
                <a:cs typeface="Calibri" pitchFamily="34" charset="0"/>
              </a:rPr>
              <a:t>на</a:t>
            </a:r>
            <a:r>
              <a:rPr lang="en-US" sz="1200" dirty="0">
                <a:solidFill>
                  <a:schemeClr val="bg1"/>
                </a:solidFill>
                <a:latin typeface="Calibri" pitchFamily="34" charset="0"/>
                <a:cs typeface="Calibri" pitchFamily="34" charset="0"/>
              </a:rPr>
              <a:t> </a:t>
            </a:r>
            <a:r>
              <a:rPr lang="sv-SE" sz="1200" dirty="0">
                <a:solidFill>
                  <a:schemeClr val="bg1"/>
                </a:solidFill>
                <a:latin typeface="Calibri" pitchFamily="34" charset="0"/>
                <a:cs typeface="Calibri" pitchFamily="34" charset="0"/>
              </a:rPr>
              <a:t>слабата </a:t>
            </a:r>
            <a:r>
              <a:rPr lang="ru-RU" sz="1200" dirty="0">
                <a:solidFill>
                  <a:schemeClr val="bg1"/>
                </a:solidFill>
                <a:latin typeface="Calibri" pitchFamily="34" charset="0"/>
                <a:cs typeface="Calibri" pitchFamily="34" charset="0"/>
              </a:rPr>
              <a:t>активност в корпоративния сегмент e показателно за пониженото търсене на инвестиционни заеми</a:t>
            </a:r>
            <a:r>
              <a:rPr lang="sv-SE" sz="1200" dirty="0">
                <a:solidFill>
                  <a:schemeClr val="bg1"/>
                </a:solidFill>
                <a:latin typeface="Calibri" pitchFamily="34" charset="0"/>
                <a:cs typeface="Calibri" pitchFamily="34" charset="0"/>
              </a:rPr>
              <a:t> за разлика от 2006-2007, когато по-ниските дялове на дългосрочните кредити бяха израз на оптимизма</a:t>
            </a:r>
            <a:r>
              <a:rPr lang="sv-SE" sz="1200" baseline="0" dirty="0">
                <a:solidFill>
                  <a:schemeClr val="bg1"/>
                </a:solidFill>
                <a:latin typeface="Calibri" pitchFamily="34" charset="0"/>
                <a:cs typeface="Calibri" pitchFamily="34" charset="0"/>
              </a:rPr>
              <a:t> на стопанските агенти</a:t>
            </a:r>
            <a:r>
              <a:rPr lang="ru-RU" sz="1200" dirty="0">
                <a:solidFill>
                  <a:schemeClr val="bg1"/>
                </a:solidFill>
                <a:latin typeface="Calibri" pitchFamily="34" charset="0"/>
                <a:cs typeface="Calibri" pitchFamily="34" charset="0"/>
              </a:rPr>
              <a:t>;</a:t>
            </a:r>
            <a:endParaRPr lang="sv-SE" sz="1200" dirty="0">
              <a:solidFill>
                <a:schemeClr val="bg1"/>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bg1"/>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latin typeface="Calibri" pitchFamily="34" charset="0"/>
                <a:cs typeface="Calibri" pitchFamily="34" charset="0"/>
              </a:rPr>
              <a:t>Показателно за</a:t>
            </a:r>
            <a:r>
              <a:rPr lang="sv-SE" sz="1200" baseline="0" dirty="0">
                <a:solidFill>
                  <a:schemeClr val="bg1"/>
                </a:solidFill>
                <a:latin typeface="Calibri" pitchFamily="34" charset="0"/>
                <a:cs typeface="Calibri" pitchFamily="34" charset="0"/>
              </a:rPr>
              <a:t> б</a:t>
            </a:r>
            <a:r>
              <a:rPr lang="sv-SE" sz="1200" dirty="0">
                <a:solidFill>
                  <a:schemeClr val="bg1"/>
                </a:solidFill>
                <a:latin typeface="Calibri" pitchFamily="34" charset="0"/>
                <a:cs typeface="Calibri" pitchFamily="34" charset="0"/>
              </a:rPr>
              <a:t>изнес-песимизма</a:t>
            </a:r>
            <a:r>
              <a:rPr lang="sv-SE" sz="1200" baseline="0" dirty="0">
                <a:solidFill>
                  <a:schemeClr val="bg1"/>
                </a:solidFill>
                <a:latin typeface="Calibri" pitchFamily="34" charset="0"/>
                <a:cs typeface="Calibri" pitchFamily="34" charset="0"/>
              </a:rPr>
              <a:t> на НФП е намаляването на </a:t>
            </a:r>
            <a:r>
              <a:rPr lang="ru-RU" sz="1200" dirty="0">
                <a:solidFill>
                  <a:schemeClr val="bg1"/>
                </a:solidFill>
                <a:latin typeface="Calibri" pitchFamily="34" charset="0"/>
                <a:cs typeface="Calibri" pitchFamily="34" charset="0"/>
              </a:rPr>
              <a:t>броя на банките, докладващи за увеличено търсене на фирмени кредити </a:t>
            </a:r>
            <a:r>
              <a:rPr lang="sv-SE" sz="1200" dirty="0">
                <a:solidFill>
                  <a:schemeClr val="bg1"/>
                </a:solidFill>
                <a:latin typeface="Calibri" pitchFamily="34" charset="0"/>
                <a:cs typeface="Calibri" pitchFamily="34" charset="0"/>
              </a:rPr>
              <a:t>(</a:t>
            </a:r>
            <a:r>
              <a:rPr lang="ru-RU" sz="1200" dirty="0">
                <a:solidFill>
                  <a:schemeClr val="bg1"/>
                </a:solidFill>
                <a:latin typeface="Calibri" pitchFamily="34" charset="0"/>
                <a:cs typeface="Calibri" pitchFamily="34" charset="0"/>
              </a:rPr>
              <a:t>от 6 през първото полугодие до 5 – през второто</a:t>
            </a:r>
            <a:r>
              <a:rPr lang="sv-SE" sz="1200" dirty="0">
                <a:solidFill>
                  <a:schemeClr val="bg1"/>
                </a:solidFill>
                <a:latin typeface="Calibri" pitchFamily="34" charset="0"/>
                <a:cs typeface="Calibri" pitchFamily="34" charset="0"/>
              </a:rPr>
              <a:t>)</a:t>
            </a:r>
            <a:r>
              <a:rPr lang="ru-RU" sz="1200" dirty="0">
                <a:solidFill>
                  <a:schemeClr val="bg1"/>
                </a:solidFill>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702065FE-E8BF-481F-BA77-117D3833F709}" type="slidenum">
              <a:rPr lang="en-US" smtClean="0"/>
              <a:pPr/>
              <a:t>25</a:t>
            </a:fld>
            <a:endParaRPr lang="en-US"/>
          </a:p>
        </p:txBody>
      </p:sp>
    </p:spTree>
    <p:extLst>
      <p:ext uri="{BB962C8B-B14F-4D97-AF65-F5344CB8AC3E}">
        <p14:creationId xmlns:p14="http://schemas.microsoft.com/office/powerpoint/2010/main" val="3843943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През 2017 г. </a:t>
            </a:r>
            <a:r>
              <a:rPr lang="bg-BG" dirty="0"/>
              <a:t>О</a:t>
            </a:r>
            <a:r>
              <a:rPr lang="sv-SE" dirty="0"/>
              <a:t>бщата стойност на посочените пера от баланса се увеличава с 200 млн. лв. Това е компенсирано още през първото тримесечие</a:t>
            </a:r>
            <a:r>
              <a:rPr lang="sv-SE" baseline="0" dirty="0"/>
              <a:t> на 2018 г., отчасти заради въвеждането на МСФО9.</a:t>
            </a:r>
            <a:endParaRPr lang="ru-RU" dirty="0"/>
          </a:p>
        </p:txBody>
      </p:sp>
      <p:sp>
        <p:nvSpPr>
          <p:cNvPr id="4" name="Slide Number Placeholder 3"/>
          <p:cNvSpPr>
            <a:spLocks noGrp="1"/>
          </p:cNvSpPr>
          <p:nvPr>
            <p:ph type="sldNum" sz="quarter" idx="10"/>
          </p:nvPr>
        </p:nvSpPr>
        <p:spPr/>
        <p:txBody>
          <a:bodyPr/>
          <a:lstStyle/>
          <a:p>
            <a:fld id="{702065FE-E8BF-481F-BA77-117D3833F709}" type="slidenum">
              <a:rPr lang="en-US" smtClean="0"/>
              <a:pPr/>
              <a:t>27</a:t>
            </a:fld>
            <a:endParaRPr lang="en-US"/>
          </a:p>
        </p:txBody>
      </p:sp>
    </p:spTree>
    <p:extLst>
      <p:ext uri="{BB962C8B-B14F-4D97-AF65-F5344CB8AC3E}">
        <p14:creationId xmlns:p14="http://schemas.microsoft.com/office/powerpoint/2010/main" val="3438911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065FE-E8BF-481F-BA77-117D3833F709}" type="slidenum">
              <a:rPr lang="en-US" smtClean="0"/>
              <a:pPr/>
              <a:t>28</a:t>
            </a:fld>
            <a:endParaRPr lang="en-US"/>
          </a:p>
        </p:txBody>
      </p:sp>
    </p:spTree>
    <p:extLst>
      <p:ext uri="{BB962C8B-B14F-4D97-AF65-F5344CB8AC3E}">
        <p14:creationId xmlns:p14="http://schemas.microsoft.com/office/powerpoint/2010/main" val="3363221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EA225583-1BF4-4E88-AFBC-0020327217BE}" type="slidenum">
              <a:rPr lang="bg-BG" smtClean="0"/>
              <a:t>39</a:t>
            </a:fld>
            <a:endParaRPr lang="bg-BG"/>
          </a:p>
        </p:txBody>
      </p:sp>
    </p:spTree>
    <p:extLst>
      <p:ext uri="{BB962C8B-B14F-4D97-AF65-F5344CB8AC3E}">
        <p14:creationId xmlns:p14="http://schemas.microsoft.com/office/powerpoint/2010/main" val="41123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A225583-1BF4-4E88-AFBC-0020327217BE}" type="slidenum">
              <a:rPr lang="bg-BG" smtClean="0"/>
              <a:t>3</a:t>
            </a:fld>
            <a:endParaRPr lang="bg-BG" dirty="0"/>
          </a:p>
        </p:txBody>
      </p:sp>
    </p:spTree>
    <p:extLst>
      <p:ext uri="{BB962C8B-B14F-4D97-AF65-F5344CB8AC3E}">
        <p14:creationId xmlns:p14="http://schemas.microsoft.com/office/powerpoint/2010/main" val="223851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A225583-1BF4-4E88-AFBC-0020327217BE}" type="slidenum">
              <a:rPr lang="bg-BG" smtClean="0"/>
              <a:t>4</a:t>
            </a:fld>
            <a:endParaRPr lang="bg-BG" dirty="0"/>
          </a:p>
        </p:txBody>
      </p:sp>
    </p:spTree>
    <p:extLst>
      <p:ext uri="{BB962C8B-B14F-4D97-AF65-F5344CB8AC3E}">
        <p14:creationId xmlns:p14="http://schemas.microsoft.com/office/powerpoint/2010/main" val="312647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A225583-1BF4-4E88-AFBC-0020327217BE}" type="slidenum">
              <a:rPr lang="bg-BG" smtClean="0"/>
              <a:t>5</a:t>
            </a:fld>
            <a:endParaRPr lang="bg-BG" dirty="0"/>
          </a:p>
        </p:txBody>
      </p:sp>
    </p:spTree>
    <p:extLst>
      <p:ext uri="{BB962C8B-B14F-4D97-AF65-F5344CB8AC3E}">
        <p14:creationId xmlns:p14="http://schemas.microsoft.com/office/powerpoint/2010/main" val="392131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A225583-1BF4-4E88-AFBC-0020327217BE}" type="slidenum">
              <a:rPr lang="bg-BG" smtClean="0"/>
              <a:t>6</a:t>
            </a:fld>
            <a:endParaRPr lang="bg-BG" dirty="0"/>
          </a:p>
        </p:txBody>
      </p:sp>
    </p:spTree>
    <p:extLst>
      <p:ext uri="{BB962C8B-B14F-4D97-AF65-F5344CB8AC3E}">
        <p14:creationId xmlns:p14="http://schemas.microsoft.com/office/powerpoint/2010/main" val="31063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A225583-1BF4-4E88-AFBC-0020327217BE}" type="slidenum">
              <a:rPr lang="bg-BG" smtClean="0"/>
              <a:t>7</a:t>
            </a:fld>
            <a:endParaRPr lang="bg-BG" dirty="0"/>
          </a:p>
        </p:txBody>
      </p:sp>
    </p:spTree>
    <p:extLst>
      <p:ext uri="{BB962C8B-B14F-4D97-AF65-F5344CB8AC3E}">
        <p14:creationId xmlns:p14="http://schemas.microsoft.com/office/powerpoint/2010/main" val="222908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ru-RU" altLang="bg-BG" sz="1000" dirty="0" err="1">
                <a:latin typeface="Arial" panose="020B0604020202020204" pitchFamily="34" charset="0"/>
                <a:cs typeface="Arial" panose="020B0604020202020204" pitchFamily="34" charset="0"/>
              </a:rPr>
              <a:t>През</a:t>
            </a:r>
            <a:r>
              <a:rPr lang="ru-RU" altLang="bg-BG" sz="1000">
                <a:latin typeface="Arial" panose="020B0604020202020204" pitchFamily="34" charset="0"/>
                <a:cs typeface="Arial" panose="020B0604020202020204" pitchFamily="34" charset="0"/>
              </a:rPr>
              <a:t> 2016 г. реалният растеж на БВП достигна 3.4%, като той беше относително балансиран - вътрешното търсене имаше принос от малко под 1.7 п.п., а външното - малко над 1.7 п.п.</a:t>
            </a:r>
          </a:p>
          <a:p>
            <a:pPr marL="171450" indent="-171450">
              <a:spcBef>
                <a:spcPct val="0"/>
              </a:spcBef>
              <a:buFontTx/>
              <a:buChar char="•"/>
            </a:pPr>
            <a:r>
              <a:rPr lang="bg-BG" altLang="bg-BG" sz="1000">
                <a:latin typeface="Arial" panose="020B0604020202020204" pitchFamily="34" charset="0"/>
                <a:cs typeface="Arial" panose="020B0604020202020204" pitchFamily="34" charset="0"/>
              </a:rPr>
              <a:t>Най-голям принос към икономическия растеж по компоненти на крайното търсене има износът (3.6 п.п.), който се увеличава с 5.7% в реално изражение спрямо предходната година.</a:t>
            </a:r>
          </a:p>
          <a:p>
            <a:pPr marL="171450" indent="-171450">
              <a:spcBef>
                <a:spcPct val="0"/>
              </a:spcBef>
              <a:buFontTx/>
              <a:buChar char="•"/>
            </a:pPr>
            <a:r>
              <a:rPr lang="bg-BG" altLang="bg-BG" sz="1000">
                <a:latin typeface="Arial" panose="020B0604020202020204" pitchFamily="34" charset="0"/>
                <a:cs typeface="Arial" panose="020B0604020202020204" pitchFamily="34" charset="0"/>
              </a:rPr>
              <a:t>Над 1 п.п. принос имат и частното потребление и изменението на запасите.</a:t>
            </a:r>
          </a:p>
          <a:p>
            <a:pPr marL="171450" indent="-171450">
              <a:spcBef>
                <a:spcPct val="0"/>
              </a:spcBef>
              <a:buFontTx/>
              <a:buChar char="•"/>
            </a:pPr>
            <a:r>
              <a:rPr lang="bg-BG" altLang="bg-BG" sz="1000">
                <a:latin typeface="Arial" panose="020B0604020202020204" pitchFamily="34" charset="0"/>
                <a:cs typeface="Arial" panose="020B0604020202020204" pitchFamily="34" charset="0"/>
              </a:rPr>
              <a:t>Публичното потребление е имало незначително въздействие върху БВП през 2016 г., докато вносът и инвестициите са оказали негативно влияние върху растежа миналата година.</a:t>
            </a: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E0BE0B-DAF5-4676-B032-BF058FEB290B}" type="slidenum">
              <a:rPr lang="bg-BG" altLang="bg-BG"/>
              <a:pPr eaLnBrk="1" hangingPunct="1"/>
              <a:t>8</a:t>
            </a:fld>
            <a:endParaRPr lang="bg-BG" altLang="bg-BG"/>
          </a:p>
        </p:txBody>
      </p:sp>
    </p:spTree>
    <p:extLst>
      <p:ext uri="{BB962C8B-B14F-4D97-AF65-F5344CB8AC3E}">
        <p14:creationId xmlns:p14="http://schemas.microsoft.com/office/powerpoint/2010/main" val="326546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ru-RU" altLang="bg-BG" sz="1000">
                <a:latin typeface="Arial" panose="020B0604020202020204" pitchFamily="34" charset="0"/>
                <a:cs typeface="Arial" panose="020B0604020202020204" pitchFamily="34" charset="0"/>
              </a:rPr>
              <a:t>През 2016 г. реалният растеж на БВП достигна 3.4%, като той беше относително балансиран - вътрешното търсене имаше принос от малко под 1.7 п.п., а външното - малко над 1.7 п.п.</a:t>
            </a:r>
          </a:p>
          <a:p>
            <a:pPr marL="171450" indent="-171450">
              <a:spcBef>
                <a:spcPct val="0"/>
              </a:spcBef>
              <a:buFontTx/>
              <a:buChar char="•"/>
            </a:pPr>
            <a:r>
              <a:rPr lang="bg-BG" altLang="bg-BG" sz="1000">
                <a:latin typeface="Arial" panose="020B0604020202020204" pitchFamily="34" charset="0"/>
                <a:cs typeface="Arial" panose="020B0604020202020204" pitchFamily="34" charset="0"/>
              </a:rPr>
              <a:t>Най-голям принос към икономическия растеж по компоненти на крайното търсене има износът (3.6 п.п.), който се увеличава с 5.7% в реално изражение спрямо предходната година.</a:t>
            </a:r>
          </a:p>
          <a:p>
            <a:pPr marL="171450" indent="-171450">
              <a:spcBef>
                <a:spcPct val="0"/>
              </a:spcBef>
              <a:buFontTx/>
              <a:buChar char="•"/>
            </a:pPr>
            <a:r>
              <a:rPr lang="bg-BG" altLang="bg-BG" sz="1000">
                <a:latin typeface="Arial" panose="020B0604020202020204" pitchFamily="34" charset="0"/>
                <a:cs typeface="Arial" panose="020B0604020202020204" pitchFamily="34" charset="0"/>
              </a:rPr>
              <a:t>Над 1 п.п. принос имат и частното потребление и изменението на запасите.</a:t>
            </a:r>
          </a:p>
          <a:p>
            <a:pPr marL="171450" indent="-171450">
              <a:spcBef>
                <a:spcPct val="0"/>
              </a:spcBef>
              <a:buFontTx/>
              <a:buChar char="•"/>
            </a:pPr>
            <a:r>
              <a:rPr lang="bg-BG" altLang="bg-BG" sz="1000">
                <a:latin typeface="Arial" panose="020B0604020202020204" pitchFamily="34" charset="0"/>
                <a:cs typeface="Arial" panose="020B0604020202020204" pitchFamily="34" charset="0"/>
              </a:rPr>
              <a:t>Публичното потребление е имало незначително въздействие върху БВП през 2016 г., докато вносът и инвестициите са оказали негативно влияние върху растежа миналата година.</a:t>
            </a: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E0BE0B-DAF5-4676-B032-BF058FEB290B}" type="slidenum">
              <a:rPr lang="bg-BG" altLang="bg-BG"/>
              <a:pPr eaLnBrk="1" hangingPunct="1"/>
              <a:t>9</a:t>
            </a:fld>
            <a:endParaRPr lang="bg-BG" altLang="bg-BG"/>
          </a:p>
        </p:txBody>
      </p:sp>
    </p:spTree>
    <p:extLst>
      <p:ext uri="{BB962C8B-B14F-4D97-AF65-F5344CB8AC3E}">
        <p14:creationId xmlns:p14="http://schemas.microsoft.com/office/powerpoint/2010/main" val="238009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ltGray">
          <a:xfrm>
            <a:off x="0" y="1"/>
            <a:ext cx="12192000" cy="5135563"/>
          </a:xfrm>
          <a:prstGeom prst="rect">
            <a:avLst/>
          </a:prstGeom>
          <a:solidFill>
            <a:schemeClr val="accent6">
              <a:lumMod val="75000"/>
              <a:alpha val="79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8" name="Date Placeholder 3"/>
          <p:cNvSpPr>
            <a:spLocks noGrp="1"/>
          </p:cNvSpPr>
          <p:nvPr>
            <p:ph type="dt" sz="half" idx="10"/>
          </p:nvPr>
        </p:nvSpPr>
        <p:spPr/>
        <p:txBody>
          <a:bodyPr/>
          <a:lstStyle>
            <a:lvl1pPr>
              <a:defRPr/>
            </a:lvl1pPr>
          </a:lstStyle>
          <a:p>
            <a:pPr>
              <a:defRPr/>
            </a:pPr>
            <a:fld id="{AD4DDA67-93AF-40C2-9484-B3B02F9927C7}" type="datetimeFigureOut">
              <a:rPr lang="bg-BG"/>
              <a:pPr>
                <a:defRPr/>
              </a:pPr>
              <a:t>27.5.2018 г.</a:t>
            </a:fld>
            <a:endParaRPr lang="bg-BG"/>
          </a:p>
        </p:txBody>
      </p:sp>
      <p:sp>
        <p:nvSpPr>
          <p:cNvPr id="9" name="Footer Placeholder 4"/>
          <p:cNvSpPr>
            <a:spLocks noGrp="1"/>
          </p:cNvSpPr>
          <p:nvPr>
            <p:ph type="ftr" sz="quarter" idx="11"/>
          </p:nvPr>
        </p:nvSpPr>
        <p:spPr/>
        <p:txBody>
          <a:bodyPr/>
          <a:lstStyle>
            <a:lvl1pPr>
              <a:defRPr/>
            </a:lvl1pPr>
          </a:lstStyle>
          <a:p>
            <a:pPr>
              <a:defRPr/>
            </a:pPr>
            <a:endParaRPr lang="bg-BG"/>
          </a:p>
        </p:txBody>
      </p:sp>
      <p:sp>
        <p:nvSpPr>
          <p:cNvPr id="10" name="Slide Number Placeholder 5"/>
          <p:cNvSpPr>
            <a:spLocks noGrp="1"/>
          </p:cNvSpPr>
          <p:nvPr>
            <p:ph type="sldNum" sz="quarter" idx="12"/>
          </p:nvPr>
        </p:nvSpPr>
        <p:spPr/>
        <p:txBody>
          <a:bodyPr/>
          <a:lstStyle>
            <a:lvl1pPr>
              <a:defRPr/>
            </a:lvl1pPr>
          </a:lstStyle>
          <a:p>
            <a:fld id="{24249811-A55A-4773-A6F7-610B46952298}" type="slidenum">
              <a:rPr lang="bg-BG" altLang="en-US"/>
              <a:pPr/>
              <a:t>‹#›</a:t>
            </a:fld>
            <a:endParaRPr lang="bg-BG" altLang="en-US"/>
          </a:p>
        </p:txBody>
      </p:sp>
    </p:spTree>
    <p:extLst>
      <p:ext uri="{BB962C8B-B14F-4D97-AF65-F5344CB8AC3E}">
        <p14:creationId xmlns:p14="http://schemas.microsoft.com/office/powerpoint/2010/main" val="237644343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1428750"/>
          </a:xfrm>
          <a:prstGeom prst="rect">
            <a:avLst/>
          </a:prstGeom>
          <a:solidFill>
            <a:schemeClr val="accent6">
              <a:lumMod val="75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180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61963" y="0"/>
            <a:ext cx="10972800" cy="1252728"/>
          </a:xfrm>
        </p:spPr>
        <p:txBody>
          <a:bodyPr>
            <a:normAutofit/>
          </a:bodyPr>
          <a:lstStyle>
            <a:lvl1pPr algn="ctr">
              <a:defRPr sz="3600">
                <a:effectLst>
                  <a:outerShdw blurRad="38100" dist="38100" dir="2700000" algn="tl">
                    <a:srgbClr val="000000">
                      <a:alpha val="43137"/>
                    </a:srgbClr>
                  </a:outerShdw>
                </a:effectLst>
              </a:defRPr>
            </a:lvl1pPr>
          </a:lstStyle>
          <a:p>
            <a:r>
              <a:rPr lang="en-US" dirty="0"/>
              <a:t>Click to edit Master title style</a:t>
            </a:r>
          </a:p>
        </p:txBody>
      </p:sp>
      <p:sp>
        <p:nvSpPr>
          <p:cNvPr id="6" name="Slide Number Placeholder 8"/>
          <p:cNvSpPr>
            <a:spLocks noGrp="1"/>
          </p:cNvSpPr>
          <p:nvPr>
            <p:ph type="sldNum" sz="quarter" idx="10"/>
          </p:nvPr>
        </p:nvSpPr>
        <p:spPr/>
        <p:txBody>
          <a:bodyPr/>
          <a:lstStyle>
            <a:lvl1pPr>
              <a:defRPr/>
            </a:lvl1pPr>
          </a:lstStyle>
          <a:p>
            <a:fld id="{FB098518-A8B1-4328-9C18-706FF8254D77}" type="slidenum">
              <a:rPr lang="bg-BG" altLang="en-US"/>
              <a:pPr/>
              <a:t>‹#›</a:t>
            </a:fld>
            <a:endParaRPr lang="bg-BG" altLang="en-US"/>
          </a:p>
        </p:txBody>
      </p:sp>
    </p:spTree>
    <p:extLst>
      <p:ext uri="{BB962C8B-B14F-4D97-AF65-F5344CB8AC3E}">
        <p14:creationId xmlns:p14="http://schemas.microsoft.com/office/powerpoint/2010/main" val="153074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584"/>
          </a:xfrm>
        </p:spPr>
        <p:txBody>
          <a:bodyPr>
            <a:normAutofit/>
          </a:bodyPr>
          <a:lstStyle>
            <a:lvl1pPr algn="ctr">
              <a:defRPr sz="4000" b="1">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103889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C388">
            <a:alpha val="83136"/>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a:t>Click to edit Master title style</a:t>
            </a:r>
          </a:p>
        </p:txBody>
      </p:sp>
      <p:sp>
        <p:nvSpPr>
          <p:cNvPr id="1027"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defRPr sz="1200">
                <a:solidFill>
                  <a:schemeClr val="tx1">
                    <a:tint val="95000"/>
                  </a:schemeClr>
                </a:solidFill>
                <a:latin typeface="Arial" charset="0"/>
              </a:defRPr>
            </a:lvl1pPr>
          </a:lstStyle>
          <a:p>
            <a:pPr>
              <a:defRPr/>
            </a:pPr>
            <a:fld id="{A2613003-28BB-43CA-86E5-ED1B499DBCA5}" type="datetimeFigureOut">
              <a:rPr lang="bg-BG"/>
              <a:pPr>
                <a:defRPr/>
              </a:pPr>
              <a:t>27.5.2018 г.</a:t>
            </a:fld>
            <a:endParaRPr lang="bg-BG"/>
          </a:p>
        </p:txBody>
      </p:sp>
      <p:sp>
        <p:nvSpPr>
          <p:cNvPr id="13" name="Footer Placeholder 4"/>
          <p:cNvSpPr>
            <a:spLocks noGrp="1"/>
          </p:cNvSpPr>
          <p:nvPr>
            <p:ph type="ftr" sz="quarter" idx="3"/>
          </p:nvPr>
        </p:nvSpPr>
        <p:spPr>
          <a:xfrm>
            <a:off x="3520018" y="6477000"/>
            <a:ext cx="7344833" cy="274638"/>
          </a:xfrm>
          <a:prstGeom prst="rect">
            <a:avLst/>
          </a:prstGeom>
        </p:spPr>
        <p:txBody>
          <a:bodyPr vert="horz" lIns="45720" rIns="45720" bIns="0" rtlCol="0" anchor="b"/>
          <a:lstStyle>
            <a:lvl1pPr>
              <a:defRPr sz="1000">
                <a:solidFill>
                  <a:schemeClr val="tx1">
                    <a:tint val="95000"/>
                  </a:schemeClr>
                </a:solidFill>
                <a:latin typeface="Arial" charset="0"/>
              </a:defRPr>
            </a:lvl1pPr>
          </a:lstStyle>
          <a:p>
            <a:pPr>
              <a:defRPr/>
            </a:pPr>
            <a:endParaRPr lang="bg-BG"/>
          </a:p>
        </p:txBody>
      </p:sp>
      <p:sp>
        <p:nvSpPr>
          <p:cNvPr id="14" name="Slide Number Placeholder 5"/>
          <p:cNvSpPr>
            <a:spLocks noGrp="1"/>
          </p:cNvSpPr>
          <p:nvPr>
            <p:ph type="sldNum" sz="quarter" idx="4"/>
          </p:nvPr>
        </p:nvSpPr>
        <p:spPr>
          <a:xfrm>
            <a:off x="10938934" y="6477000"/>
            <a:ext cx="977900"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FFFFFF"/>
                </a:solidFill>
              </a:defRPr>
            </a:lvl1pPr>
          </a:lstStyle>
          <a:p>
            <a:fld id="{BA0D492C-EC04-478C-A787-1E0BD8A8C1A1}" type="slidenum">
              <a:rPr lang="bg-BG" altLang="en-US"/>
              <a:pPr/>
              <a:t>‹#›</a:t>
            </a:fld>
            <a:endParaRPr lang="bg-BG" altLang="en-US"/>
          </a:p>
        </p:txBody>
      </p:sp>
    </p:spTree>
    <p:extLst>
      <p:ext uri="{BB962C8B-B14F-4D97-AF65-F5344CB8AC3E}">
        <p14:creationId xmlns:p14="http://schemas.microsoft.com/office/powerpoint/2010/main" val="9097454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0" fontAlgn="base" hangingPunct="0">
        <a:spcBef>
          <a:spcPct val="0"/>
        </a:spcBef>
        <a:spcAft>
          <a:spcPct val="0"/>
        </a:spcAft>
        <a:defRPr sz="4500" b="1" kern="1200">
          <a:solidFill>
            <a:srgbClr val="FFC800"/>
          </a:solidFill>
          <a:latin typeface="Arial" pitchFamily="34" charset="0"/>
          <a:ea typeface="+mj-ea"/>
          <a:cs typeface="+mj-cs"/>
        </a:defRPr>
      </a:lvl1pPr>
      <a:lvl2pPr algn="l" rtl="0" eaLnBrk="0" fontAlgn="base" hangingPunct="0">
        <a:spcBef>
          <a:spcPct val="0"/>
        </a:spcBef>
        <a:spcAft>
          <a:spcPct val="0"/>
        </a:spcAft>
        <a:defRPr sz="4500" b="1">
          <a:solidFill>
            <a:srgbClr val="FFC800"/>
          </a:solidFill>
          <a:latin typeface="Arial" pitchFamily="34" charset="0"/>
        </a:defRPr>
      </a:lvl2pPr>
      <a:lvl3pPr algn="l" rtl="0" eaLnBrk="0" fontAlgn="base" hangingPunct="0">
        <a:spcBef>
          <a:spcPct val="0"/>
        </a:spcBef>
        <a:spcAft>
          <a:spcPct val="0"/>
        </a:spcAft>
        <a:defRPr sz="4500" b="1">
          <a:solidFill>
            <a:srgbClr val="FFC800"/>
          </a:solidFill>
          <a:latin typeface="Arial" pitchFamily="34" charset="0"/>
        </a:defRPr>
      </a:lvl3pPr>
      <a:lvl4pPr algn="l" rtl="0" eaLnBrk="0" fontAlgn="base" hangingPunct="0">
        <a:spcBef>
          <a:spcPct val="0"/>
        </a:spcBef>
        <a:spcAft>
          <a:spcPct val="0"/>
        </a:spcAft>
        <a:defRPr sz="4500" b="1">
          <a:solidFill>
            <a:srgbClr val="FFC800"/>
          </a:solidFill>
          <a:latin typeface="Arial" pitchFamily="34" charset="0"/>
        </a:defRPr>
      </a:lvl4pPr>
      <a:lvl5pPr algn="l" rtl="0" eaLnBrk="0" fontAlgn="base" hangingPunct="0">
        <a:spcBef>
          <a:spcPct val="0"/>
        </a:spcBef>
        <a:spcAft>
          <a:spcPct val="0"/>
        </a:spcAft>
        <a:defRPr sz="4500" b="1">
          <a:solidFill>
            <a:srgbClr val="FFC800"/>
          </a:solidFill>
          <a:latin typeface="Aria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Arial" pitchFamily="34" charset="0"/>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Arial" pitchFamily="34" charset="0"/>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Arial" pitchFamily="34" charset="0"/>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Arial" pitchFamily="34" charset="0"/>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Arial"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chart" Target="../charts/char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hart" Target="../charts/chart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7.emf"/><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9.emf"/><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2.emf"/><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hart" Target="../charts/char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391" y="1700808"/>
            <a:ext cx="11794921" cy="2520280"/>
          </a:xfrm>
        </p:spPr>
        <p:txBody>
          <a:bodyPr>
            <a:noAutofit/>
          </a:bodyPr>
          <a:lstStyle/>
          <a:p>
            <a:pPr marL="484632" eaLnBrk="1" fontAlgn="auto" hangingPunct="1">
              <a:spcAft>
                <a:spcPts val="0"/>
              </a:spcAft>
              <a:defRPr/>
            </a:pPr>
            <a:r>
              <a:rPr lang="bg-BG" sz="2600" cap="all" dirty="0">
                <a:latin typeface="+mj-lt"/>
              </a:rPr>
              <a:t>Икономическо развитие и политика в България: </a:t>
            </a:r>
            <a:br>
              <a:rPr lang="bg-BG" sz="2600" cap="all" dirty="0">
                <a:latin typeface="+mj-lt"/>
              </a:rPr>
            </a:br>
            <a:r>
              <a:rPr lang="bg-BG" sz="2600" cap="all" dirty="0">
                <a:latin typeface="+mj-lt"/>
              </a:rPr>
              <a:t>оценки и очаквания </a:t>
            </a:r>
            <a:br>
              <a:rPr lang="bg-BG" sz="2800" cap="all" dirty="0">
                <a:latin typeface="+mj-lt"/>
              </a:rPr>
            </a:br>
            <a:br>
              <a:rPr lang="bg-BG" sz="2800" cap="all" dirty="0">
                <a:latin typeface="+mj-lt"/>
              </a:rPr>
            </a:br>
            <a:r>
              <a:rPr lang="bg-BG" sz="2600" dirty="0">
                <a:latin typeface="+mj-lt"/>
              </a:rPr>
              <a:t>СПЕЦИАЛЕН ФОКУС</a:t>
            </a:r>
            <a:r>
              <a:rPr lang="bg-BG" sz="2400" dirty="0">
                <a:latin typeface="+mj-lt"/>
              </a:rPr>
              <a:t>: </a:t>
            </a:r>
            <a:br>
              <a:rPr lang="bg-BG" sz="2400" dirty="0">
                <a:latin typeface="+mj-lt"/>
              </a:rPr>
            </a:br>
            <a:r>
              <a:rPr lang="bg-BG" sz="2400" dirty="0">
                <a:latin typeface="+mj-lt"/>
              </a:rPr>
              <a:t>„Десет години от началото на Глобалната финансова криза – </a:t>
            </a:r>
            <a:br>
              <a:rPr lang="bg-BG" sz="2400" dirty="0">
                <a:latin typeface="+mj-lt"/>
              </a:rPr>
            </a:br>
            <a:r>
              <a:rPr lang="bg-BG" sz="2400" dirty="0">
                <a:latin typeface="+mj-lt"/>
              </a:rPr>
              <a:t>поуки и необходими реформи”</a:t>
            </a:r>
            <a:endParaRPr lang="bg-BG" sz="2400" dirty="0">
              <a:solidFill>
                <a:schemeClr val="accent1">
                  <a:tint val="83000"/>
                  <a:satMod val="150000"/>
                </a:schemeClr>
              </a:solidFill>
              <a:latin typeface="+mj-lt"/>
            </a:endParaRPr>
          </a:p>
        </p:txBody>
      </p:sp>
      <p:sp>
        <p:nvSpPr>
          <p:cNvPr id="4099" name="Subtitle 2"/>
          <p:cNvSpPr>
            <a:spLocks noGrp="1"/>
          </p:cNvSpPr>
          <p:nvPr>
            <p:ph type="subTitle" idx="1"/>
          </p:nvPr>
        </p:nvSpPr>
        <p:spPr>
          <a:xfrm>
            <a:off x="1290415" y="4221088"/>
            <a:ext cx="10816435" cy="837281"/>
          </a:xfrm>
        </p:spPr>
        <p:txBody>
          <a:bodyPr anchor="ctr"/>
          <a:lstStyle/>
          <a:p>
            <a:pPr algn="r" eaLnBrk="1" hangingPunct="1"/>
            <a:r>
              <a:rPr lang="bg-BG" altLang="en-US" sz="1600" i="1" dirty="0"/>
              <a:t> Виктор Йоцов, Гарабед Минасян, Победа Луканова, Григор Сарийски, Даниела Бобева, Недялко Несторов</a:t>
            </a:r>
            <a:endParaRPr lang="bg-BG" altLang="en-US" sz="1600" dirty="0">
              <a:latin typeface="Corbel" panose="020B0503020204020204" pitchFamily="34" charset="0"/>
            </a:endParaRPr>
          </a:p>
        </p:txBody>
      </p:sp>
      <p:sp>
        <p:nvSpPr>
          <p:cNvPr id="4100" name="TextBox 3"/>
          <p:cNvSpPr txBox="1">
            <a:spLocks noChangeArrowheads="1"/>
          </p:cNvSpPr>
          <p:nvPr/>
        </p:nvSpPr>
        <p:spPr bwMode="auto">
          <a:xfrm>
            <a:off x="2407336" y="5692732"/>
            <a:ext cx="7127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kern="0" dirty="0">
                <a:solidFill>
                  <a:schemeClr val="bg1"/>
                </a:solidFill>
                <a:latin typeface="Century Gothic" panose="020B0502020202020204" pitchFamily="34" charset="0"/>
              </a:rPr>
              <a:t>20</a:t>
            </a:r>
            <a:r>
              <a:rPr lang="bg-BG" altLang="en-US" kern="0" dirty="0">
                <a:solidFill>
                  <a:schemeClr val="bg1"/>
                </a:solidFill>
                <a:latin typeface="Century Gothic" panose="020B0502020202020204" pitchFamily="34" charset="0"/>
              </a:rPr>
              <a:t>1</a:t>
            </a:r>
            <a:r>
              <a:rPr lang="en-US" altLang="en-US" kern="0" dirty="0">
                <a:solidFill>
                  <a:schemeClr val="bg1"/>
                </a:solidFill>
                <a:latin typeface="Century Gothic" panose="020B0502020202020204" pitchFamily="34" charset="0"/>
              </a:rPr>
              <a:t>8 </a:t>
            </a:r>
            <a:r>
              <a:rPr lang="bg-BG" altLang="en-US" kern="0" dirty="0">
                <a:solidFill>
                  <a:schemeClr val="bg1"/>
                </a:solidFill>
                <a:latin typeface="Century Gothic" panose="020B0502020202020204" pitchFamily="34" charset="0"/>
              </a:rPr>
              <a:t>г.</a:t>
            </a:r>
          </a:p>
          <a:p>
            <a:pPr algn="ctr" eaLnBrk="1" hangingPunct="1"/>
            <a:r>
              <a:rPr lang="bg-BG" altLang="en-US" kern="0" dirty="0">
                <a:solidFill>
                  <a:schemeClr val="bg1"/>
                </a:solidFill>
                <a:latin typeface="Century Gothic" panose="020B0502020202020204" pitchFamily="34" charset="0"/>
              </a:rPr>
              <a:t>София</a:t>
            </a:r>
          </a:p>
        </p:txBody>
      </p:sp>
      <p:sp>
        <p:nvSpPr>
          <p:cNvPr id="4101" name="TextBox 4"/>
          <p:cNvSpPr txBox="1">
            <a:spLocks noChangeArrowheads="1"/>
          </p:cNvSpPr>
          <p:nvPr/>
        </p:nvSpPr>
        <p:spPr bwMode="auto">
          <a:xfrm>
            <a:off x="1524000" y="21431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bg-BG" altLang="en-US" sz="2800" b="1" kern="0" dirty="0">
                <a:latin typeface="Century Gothic" panose="020B0502020202020204" pitchFamily="34" charset="0"/>
              </a:rPr>
              <a:t>Институт за икономически изследвания при БАН</a:t>
            </a:r>
          </a:p>
        </p:txBody>
      </p:sp>
    </p:spTree>
    <p:custDataLst>
      <p:tags r:id="rId1"/>
    </p:custDataLst>
    <p:extLst>
      <p:ext uri="{BB962C8B-B14F-4D97-AF65-F5344CB8AC3E}">
        <p14:creationId xmlns:p14="http://schemas.microsoft.com/office/powerpoint/2010/main" val="36666702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6" y="269620"/>
            <a:ext cx="11744587" cy="914321"/>
          </a:xfrm>
          <a:ln>
            <a:solidFill>
              <a:schemeClr val="accent1"/>
            </a:solidFill>
          </a:ln>
        </p:spPr>
        <p:txBody>
          <a:bodyPr>
            <a:normAutofit fontScale="90000"/>
          </a:bodyPr>
          <a:lstStyle/>
          <a:p>
            <a:pPr algn="ctr" eaLnBrk="1" fontAlgn="auto" hangingPunct="1">
              <a:spcAft>
                <a:spcPts val="0"/>
              </a:spcAft>
              <a:defRPr/>
            </a:pPr>
            <a:r>
              <a:rPr lang="ru-RU" sz="3200" dirty="0"/>
              <a:t>Анализ на реализацията на предходната прогноза - различия</a:t>
            </a:r>
            <a:endParaRPr lang="bg-BG" sz="3600" dirty="0">
              <a:solidFill>
                <a:schemeClr val="accent1">
                  <a:satMod val="150000"/>
                </a:schemeClr>
              </a:solidFill>
              <a:latin typeface="+mj-lt"/>
            </a:endParaRPr>
          </a:p>
        </p:txBody>
      </p:sp>
      <p:sp>
        <p:nvSpPr>
          <p:cNvPr id="9" name="TextBox 8"/>
          <p:cNvSpPr txBox="1"/>
          <p:nvPr/>
        </p:nvSpPr>
        <p:spPr>
          <a:xfrm>
            <a:off x="0" y="6611938"/>
            <a:ext cx="12191999"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graphicFrame>
        <p:nvGraphicFramePr>
          <p:cNvPr id="4" name="Table 3"/>
          <p:cNvGraphicFramePr>
            <a:graphicFrameLocks noGrp="1"/>
          </p:cNvGraphicFramePr>
          <p:nvPr>
            <p:extLst>
              <p:ext uri="{D42A27DB-BD31-4B8C-83A1-F6EECF244321}">
                <p14:modId xmlns:p14="http://schemas.microsoft.com/office/powerpoint/2010/main" val="2859245453"/>
              </p:ext>
            </p:extLst>
          </p:nvPr>
        </p:nvGraphicFramePr>
        <p:xfrm>
          <a:off x="201336" y="1700213"/>
          <a:ext cx="11744587" cy="4232517"/>
        </p:xfrm>
        <a:graphic>
          <a:graphicData uri="http://schemas.openxmlformats.org/drawingml/2006/table">
            <a:tbl>
              <a:tblPr>
                <a:tableStyleId>{5FD0F851-EC5A-4D38-B0AD-8093EC10F338}</a:tableStyleId>
              </a:tblPr>
              <a:tblGrid>
                <a:gridCol w="8067369">
                  <a:extLst>
                    <a:ext uri="{9D8B030D-6E8A-4147-A177-3AD203B41FA5}">
                      <a16:colId xmlns:a16="http://schemas.microsoft.com/office/drawing/2014/main" val="20000"/>
                    </a:ext>
                  </a:extLst>
                </a:gridCol>
                <a:gridCol w="1876132">
                  <a:extLst>
                    <a:ext uri="{9D8B030D-6E8A-4147-A177-3AD203B41FA5}">
                      <a16:colId xmlns:a16="http://schemas.microsoft.com/office/drawing/2014/main" val="20001"/>
                    </a:ext>
                  </a:extLst>
                </a:gridCol>
                <a:gridCol w="1801086">
                  <a:extLst>
                    <a:ext uri="{9D8B030D-6E8A-4147-A177-3AD203B41FA5}">
                      <a16:colId xmlns:a16="http://schemas.microsoft.com/office/drawing/2014/main" val="20002"/>
                    </a:ext>
                  </a:extLst>
                </a:gridCol>
              </a:tblGrid>
              <a:tr h="253383">
                <a:tc>
                  <a:txBody>
                    <a:bodyPr/>
                    <a:lstStyle/>
                    <a:p>
                      <a:pPr algn="l" fontAlgn="b"/>
                      <a:r>
                        <a:rPr lang="bg-BG" sz="1600" b="1" u="none" strike="noStrike" noProof="0">
                          <a:solidFill>
                            <a:schemeClr val="bg1"/>
                          </a:solidFill>
                          <a:effectLst/>
                        </a:rPr>
                        <a:t> </a:t>
                      </a:r>
                      <a:endParaRPr lang="bg-BG" sz="1600" b="1" i="0" u="none" strike="noStrike" noProof="0">
                        <a:solidFill>
                          <a:schemeClr val="bg1"/>
                        </a:solidFill>
                        <a:effectLst/>
                        <a:latin typeface="Arial" panose="020B0604020202020204" pitchFamily="34" charset="0"/>
                      </a:endParaRPr>
                    </a:p>
                  </a:txBody>
                  <a:tcPr marL="9526" marR="9526" marT="9526" marB="0" anchor="b"/>
                </a:tc>
                <a:tc>
                  <a:txBody>
                    <a:bodyPr/>
                    <a:lstStyle/>
                    <a:p>
                      <a:pPr algn="ctr" fontAlgn="b"/>
                      <a:r>
                        <a:rPr lang="bg-BG" sz="1600" b="1" u="none" strike="noStrike" noProof="0">
                          <a:solidFill>
                            <a:schemeClr val="bg1"/>
                          </a:solidFill>
                          <a:effectLst/>
                        </a:rPr>
                        <a:t>Реализация</a:t>
                      </a:r>
                      <a:endParaRPr lang="bg-BG" sz="1600" b="1" i="0" u="none" strike="noStrike" noProof="0">
                        <a:solidFill>
                          <a:schemeClr val="bg1"/>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ctr" fontAlgn="b"/>
                      <a:r>
                        <a:rPr lang="bg-BG" sz="1600" b="1" u="none" strike="noStrike" noProof="0">
                          <a:solidFill>
                            <a:schemeClr val="bg1"/>
                          </a:solidFill>
                          <a:effectLst/>
                        </a:rPr>
                        <a:t>Прогноза</a:t>
                      </a:r>
                      <a:endParaRPr lang="bg-BG" sz="1600" b="1" i="0" u="none" strike="noStrike" noProof="0">
                        <a:solidFill>
                          <a:schemeClr val="bg1"/>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0"/>
                  </a:ext>
                </a:extLst>
              </a:tr>
              <a:tr h="253383">
                <a:tc>
                  <a:txBody>
                    <a:bodyPr/>
                    <a:lstStyle/>
                    <a:p>
                      <a:pPr algn="ctr" fontAlgn="b"/>
                      <a:r>
                        <a:rPr lang="bg-BG" sz="1600" b="1" u="none" strike="noStrike" noProof="0">
                          <a:solidFill>
                            <a:schemeClr val="bg1"/>
                          </a:solidFill>
                          <a:effectLst/>
                        </a:rPr>
                        <a:t>Показател</a:t>
                      </a:r>
                      <a:endParaRPr lang="bg-BG" sz="1600" b="1" i="0" u="none" strike="noStrike" noProof="0">
                        <a:solidFill>
                          <a:schemeClr val="bg1"/>
                        </a:solidFill>
                        <a:effectLst/>
                        <a:latin typeface="Arial" panose="020B0604020202020204" pitchFamily="34" charset="0"/>
                      </a:endParaRPr>
                    </a:p>
                  </a:txBody>
                  <a:tcPr marL="9526" marR="9526" marT="9526" marB="0" anchor="b"/>
                </a:tc>
                <a:tc>
                  <a:txBody>
                    <a:bodyPr/>
                    <a:lstStyle/>
                    <a:p>
                      <a:pPr algn="ctr" fontAlgn="b"/>
                      <a:r>
                        <a:rPr lang="bg-BG" sz="1600" b="1" u="none" strike="noStrike" noProof="0" dirty="0">
                          <a:solidFill>
                            <a:schemeClr val="bg1"/>
                          </a:solidFill>
                          <a:effectLst/>
                        </a:rPr>
                        <a:t>2017</a:t>
                      </a:r>
                      <a:endParaRPr lang="bg-BG" sz="1600" b="1" i="0" u="none" strike="noStrike" noProof="0" dirty="0">
                        <a:solidFill>
                          <a:schemeClr val="bg1"/>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ctr" fontAlgn="b"/>
                      <a:r>
                        <a:rPr lang="bg-BG" sz="1600" b="1" u="none" strike="noStrike" noProof="0" dirty="0">
                          <a:solidFill>
                            <a:schemeClr val="bg1"/>
                          </a:solidFill>
                          <a:effectLst/>
                        </a:rPr>
                        <a:t>2017</a:t>
                      </a:r>
                      <a:endParaRPr lang="bg-BG" sz="1600" b="1" i="0" u="none" strike="noStrike" noProof="0" dirty="0">
                        <a:solidFill>
                          <a:schemeClr val="bg1"/>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1"/>
                  </a:ext>
                </a:extLst>
              </a:tr>
              <a:tr h="253383">
                <a:tc>
                  <a:txBody>
                    <a:bodyPr/>
                    <a:lstStyle/>
                    <a:p>
                      <a:pPr algn="l" fontAlgn="b"/>
                      <a:r>
                        <a:rPr lang="bg-BG" sz="1600" u="none" strike="noStrike" noProof="0">
                          <a:solidFill>
                            <a:schemeClr val="bg1"/>
                          </a:solidFill>
                          <a:effectLst/>
                        </a:rPr>
                        <a:t>БВП (текущи цени, млн. лева)</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98 631</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96 740</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2"/>
                  </a:ext>
                </a:extLst>
              </a:tr>
              <a:tr h="253383">
                <a:tc>
                  <a:txBody>
                    <a:bodyPr/>
                    <a:lstStyle/>
                    <a:p>
                      <a:pPr algn="l" fontAlgn="b"/>
                      <a:r>
                        <a:rPr lang="bg-BG" sz="1600" u="none" strike="noStrike" noProof="0" dirty="0">
                          <a:solidFill>
                            <a:schemeClr val="bg1"/>
                          </a:solidFill>
                          <a:effectLst/>
                        </a:rPr>
                        <a:t>БВП (реален растеж, %)</a:t>
                      </a:r>
                      <a:endParaRPr lang="bg-BG" sz="1600" b="0" i="0" u="none" strike="noStrike" noProof="0" dirty="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3.6%</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3.1%</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3"/>
                  </a:ext>
                </a:extLst>
              </a:tr>
              <a:tr h="253383">
                <a:tc>
                  <a:txBody>
                    <a:bodyPr/>
                    <a:lstStyle/>
                    <a:p>
                      <a:pPr algn="l" fontAlgn="b"/>
                      <a:r>
                        <a:rPr lang="bg-BG" sz="1600" u="none" strike="noStrike" noProof="0">
                          <a:solidFill>
                            <a:schemeClr val="bg1"/>
                          </a:solidFill>
                          <a:effectLst/>
                        </a:rPr>
                        <a:t>Частно потребление (реален растеж, %)</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4.8%</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2.7%</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4"/>
                  </a:ext>
                </a:extLst>
              </a:tr>
              <a:tr h="253383">
                <a:tc>
                  <a:txBody>
                    <a:bodyPr/>
                    <a:lstStyle/>
                    <a:p>
                      <a:pPr algn="l" fontAlgn="b"/>
                      <a:r>
                        <a:rPr lang="bg-BG" sz="1600" u="none" strike="noStrike" noProof="0">
                          <a:solidFill>
                            <a:schemeClr val="bg1"/>
                          </a:solidFill>
                          <a:effectLst/>
                        </a:rPr>
                        <a:t>Публично потребление (реален растеж, %)</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3.2%</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0.5%</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5"/>
                  </a:ext>
                </a:extLst>
              </a:tr>
              <a:tr h="253383">
                <a:tc>
                  <a:txBody>
                    <a:bodyPr/>
                    <a:lstStyle/>
                    <a:p>
                      <a:pPr algn="l" fontAlgn="b"/>
                      <a:r>
                        <a:rPr lang="bg-BG" sz="1600" u="none" strike="noStrike" noProof="0">
                          <a:solidFill>
                            <a:schemeClr val="bg1"/>
                          </a:solidFill>
                          <a:effectLst/>
                        </a:rPr>
                        <a:t>Бруто образуване на основен капитал (реален растеж, %)</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3.8%</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4.6%</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6"/>
                  </a:ext>
                </a:extLst>
              </a:tr>
              <a:tr h="253383">
                <a:tc>
                  <a:txBody>
                    <a:bodyPr/>
                    <a:lstStyle/>
                    <a:p>
                      <a:pPr algn="l" fontAlgn="b"/>
                      <a:r>
                        <a:rPr lang="bg-BG" sz="1600" u="none" strike="noStrike" noProof="0">
                          <a:solidFill>
                            <a:schemeClr val="bg1"/>
                          </a:solidFill>
                          <a:effectLst/>
                        </a:rPr>
                        <a:t>Износ на стоки и услуги (реален растеж, %)</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4.0%</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4.2%</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7"/>
                  </a:ext>
                </a:extLst>
              </a:tr>
              <a:tr h="253383">
                <a:tc>
                  <a:txBody>
                    <a:bodyPr/>
                    <a:lstStyle/>
                    <a:p>
                      <a:pPr algn="l" fontAlgn="b"/>
                      <a:r>
                        <a:rPr lang="bg-BG" sz="1600" u="none" strike="noStrike" noProof="0">
                          <a:solidFill>
                            <a:schemeClr val="bg1"/>
                          </a:solidFill>
                          <a:effectLst/>
                        </a:rPr>
                        <a:t>Внос на стоки и услуги (реален растеж, %)</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7.2%</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3.7%</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8"/>
                  </a:ext>
                </a:extLst>
              </a:tr>
              <a:tr h="253383">
                <a:tc>
                  <a:txBody>
                    <a:bodyPr/>
                    <a:lstStyle/>
                    <a:p>
                      <a:pPr algn="l" fontAlgn="b"/>
                      <a:r>
                        <a:rPr lang="bg-BG" sz="1600" u="none" strike="noStrike" noProof="0" dirty="0">
                          <a:solidFill>
                            <a:schemeClr val="bg1"/>
                          </a:solidFill>
                          <a:effectLst/>
                        </a:rPr>
                        <a:t>Средногодишна инфлация по ХИПЦ (%)</a:t>
                      </a:r>
                      <a:endParaRPr lang="bg-BG" sz="1600" b="0" i="0" u="none" strike="noStrike" noProof="0" dirty="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1.2%</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2.0%</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09"/>
                  </a:ext>
                </a:extLst>
              </a:tr>
              <a:tr h="388291">
                <a:tc>
                  <a:txBody>
                    <a:bodyPr/>
                    <a:lstStyle/>
                    <a:p>
                      <a:pPr algn="l" fontAlgn="b"/>
                      <a:r>
                        <a:rPr lang="bg-BG" sz="1600" u="none" strike="noStrike" noProof="0" dirty="0">
                          <a:solidFill>
                            <a:schemeClr val="bg1"/>
                          </a:solidFill>
                          <a:effectLst/>
                        </a:rPr>
                        <a:t>Коефициент на безработица (за население на 15 и повече години, %)</a:t>
                      </a:r>
                      <a:endParaRPr lang="bg-BG" sz="1600" b="0" i="0" u="none" strike="noStrike" noProof="0" dirty="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6.2%</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7.2%</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10"/>
                  </a:ext>
                </a:extLst>
              </a:tr>
              <a:tr h="253383">
                <a:tc>
                  <a:txBody>
                    <a:bodyPr/>
                    <a:lstStyle/>
                    <a:p>
                      <a:pPr algn="l" fontAlgn="b"/>
                      <a:r>
                        <a:rPr lang="bg-BG" sz="1600" u="none" strike="noStrike" noProof="0">
                          <a:solidFill>
                            <a:schemeClr val="bg1"/>
                          </a:solidFill>
                          <a:effectLst/>
                        </a:rPr>
                        <a:t>Заетост (растеж, %)</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4.4%</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0.4%</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11"/>
                  </a:ext>
                </a:extLst>
              </a:tr>
              <a:tr h="253383">
                <a:tc>
                  <a:txBody>
                    <a:bodyPr/>
                    <a:lstStyle/>
                    <a:p>
                      <a:pPr algn="l" fontAlgn="b"/>
                      <a:r>
                        <a:rPr lang="bg-BG" sz="1600" u="none" strike="noStrike" noProof="0">
                          <a:solidFill>
                            <a:schemeClr val="bg1"/>
                          </a:solidFill>
                          <a:effectLst/>
                        </a:rPr>
                        <a:t>Текуща сметка (% БВП)</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4.5%</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3.8%</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12"/>
                  </a:ext>
                </a:extLst>
              </a:tr>
              <a:tr h="253383">
                <a:tc>
                  <a:txBody>
                    <a:bodyPr/>
                    <a:lstStyle/>
                    <a:p>
                      <a:pPr algn="l" fontAlgn="b"/>
                      <a:r>
                        <a:rPr lang="bg-BG" sz="1600" u="none" strike="noStrike" noProof="0">
                          <a:solidFill>
                            <a:schemeClr val="bg1"/>
                          </a:solidFill>
                          <a:effectLst/>
                        </a:rPr>
                        <a:t>Паричен агрегат М3 (растеж, %)</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7.7%</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8.0%</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13"/>
                  </a:ext>
                </a:extLst>
              </a:tr>
              <a:tr h="296864">
                <a:tc>
                  <a:txBody>
                    <a:bodyPr/>
                    <a:lstStyle/>
                    <a:p>
                      <a:pPr algn="l" fontAlgn="b"/>
                      <a:r>
                        <a:rPr lang="bg-BG" sz="1600" u="none" strike="noStrike" noProof="0">
                          <a:solidFill>
                            <a:schemeClr val="bg1"/>
                          </a:solidFill>
                          <a:effectLst/>
                        </a:rPr>
                        <a:t>Кредити към нефинансови предприятия и домакинства (растеж, %)</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4.5%</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2.2%</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14"/>
                  </a:ext>
                </a:extLst>
              </a:tr>
              <a:tr h="253383">
                <a:tc>
                  <a:txBody>
                    <a:bodyPr/>
                    <a:lstStyle/>
                    <a:p>
                      <a:pPr algn="l" fontAlgn="b"/>
                      <a:r>
                        <a:rPr lang="bg-BG" sz="1600" u="none" strike="noStrike" noProof="0">
                          <a:solidFill>
                            <a:schemeClr val="bg1"/>
                          </a:solidFill>
                          <a:effectLst/>
                        </a:rPr>
                        <a:t>Бюджетен баланс (% БВП)</a:t>
                      </a:r>
                      <a:endParaRPr lang="bg-BG" sz="1600" b="0" i="0" u="none" strike="noStrike" noProof="0">
                        <a:solidFill>
                          <a:schemeClr val="bg1"/>
                        </a:solidFill>
                        <a:effectLst/>
                        <a:latin typeface="Arial" panose="020B0604020202020204" pitchFamily="34" charset="0"/>
                      </a:endParaRPr>
                    </a:p>
                  </a:txBody>
                  <a:tcPr marL="9526" marR="9526" marT="9526" marB="0" anchor="b"/>
                </a:tc>
                <a:tc>
                  <a:txBody>
                    <a:bodyPr/>
                    <a:lstStyle/>
                    <a:p>
                      <a:pPr algn="r" fontAlgn="b"/>
                      <a:r>
                        <a:rPr lang="bg-BG" sz="1600" b="1" u="none" strike="noStrike" noProof="0" dirty="0">
                          <a:solidFill>
                            <a:srgbClr val="FF0000"/>
                          </a:solidFill>
                          <a:effectLst/>
                        </a:rPr>
                        <a:t>1.5%</a:t>
                      </a:r>
                      <a:endParaRPr lang="bg-BG" sz="1600" b="1" i="0" u="none" strike="noStrike" noProof="0" dirty="0">
                        <a:solidFill>
                          <a:srgbClr val="FF0000"/>
                        </a:solidFill>
                        <a:effectLst/>
                        <a:latin typeface="Arial" panose="020B0604020202020204" pitchFamily="34" charset="0"/>
                      </a:endParaRPr>
                    </a:p>
                  </a:txBody>
                  <a:tcPr marL="9526" marR="9526" marT="9526" marB="0" anchor="b">
                    <a:solidFill>
                      <a:schemeClr val="accent1">
                        <a:lumMod val="60000"/>
                        <a:lumOff val="40000"/>
                      </a:schemeClr>
                    </a:solidFill>
                  </a:tcPr>
                </a:tc>
                <a:tc>
                  <a:txBody>
                    <a:bodyPr/>
                    <a:lstStyle/>
                    <a:p>
                      <a:pPr algn="r" fontAlgn="b"/>
                      <a:r>
                        <a:rPr lang="bg-BG" sz="1600" b="1" u="none" strike="noStrike" noProof="0" dirty="0">
                          <a:solidFill>
                            <a:schemeClr val="accent2"/>
                          </a:solidFill>
                          <a:effectLst/>
                        </a:rPr>
                        <a:t>-1.4%</a:t>
                      </a:r>
                      <a:endParaRPr lang="bg-BG" sz="1600" b="1" i="0" u="none" strike="noStrike" noProof="0" dirty="0">
                        <a:solidFill>
                          <a:schemeClr val="accent2"/>
                        </a:solidFill>
                        <a:effectLst/>
                        <a:latin typeface="Arial" panose="020B0604020202020204" pitchFamily="34" charset="0"/>
                      </a:endParaRPr>
                    </a:p>
                  </a:txBody>
                  <a:tcPr marL="9526" marR="9526" marT="9526" marB="0" anchor="b">
                    <a:solidFill>
                      <a:schemeClr val="accent1">
                        <a:lumMod val="40000"/>
                        <a:lumOff val="60000"/>
                      </a:schemeClr>
                    </a:solidFill>
                  </a:tcPr>
                </a:tc>
                <a:extLst>
                  <a:ext uri="{0D108BD9-81ED-4DB2-BD59-A6C34878D82A}">
                    <a16:rowId xmlns:a16="http://schemas.microsoft.com/office/drawing/2014/main" val="10015"/>
                  </a:ext>
                </a:extLst>
              </a:tr>
            </a:tbl>
          </a:graphicData>
        </a:graphic>
      </p:graphicFrame>
    </p:spTree>
    <p:custDataLst>
      <p:tags r:id="rId1"/>
    </p:custDataLst>
    <p:extLst>
      <p:ext uri="{BB962C8B-B14F-4D97-AF65-F5344CB8AC3E}">
        <p14:creationId xmlns:p14="http://schemas.microsoft.com/office/powerpoint/2010/main" val="6219235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269620"/>
            <a:ext cx="11711031" cy="914321"/>
          </a:xfrm>
          <a:ln>
            <a:solidFill>
              <a:schemeClr val="accent1"/>
            </a:solidFill>
          </a:ln>
        </p:spPr>
        <p:txBody>
          <a:bodyPr>
            <a:normAutofit fontScale="90000"/>
          </a:bodyPr>
          <a:lstStyle/>
          <a:p>
            <a:pPr algn="ctr" eaLnBrk="1" fontAlgn="auto" hangingPunct="1">
              <a:spcAft>
                <a:spcPts val="0"/>
              </a:spcAft>
              <a:defRPr/>
            </a:pPr>
            <a:r>
              <a:rPr lang="bg-BG" sz="3200" dirty="0"/>
              <a:t>Основни допускания при изготвянето на прогнозата </a:t>
            </a:r>
            <a:br>
              <a:rPr lang="en-US" sz="3200" dirty="0"/>
            </a:br>
            <a:r>
              <a:rPr lang="bg-BG" sz="3200" dirty="0"/>
              <a:t>за реалния сектор </a:t>
            </a:r>
            <a:r>
              <a:rPr lang="en-US" sz="3200" dirty="0"/>
              <a:t>- </a:t>
            </a:r>
            <a:r>
              <a:rPr lang="bg-BG" sz="3200" dirty="0"/>
              <a:t> 2017-2019 г.</a:t>
            </a:r>
            <a:endParaRPr lang="bg-BG" sz="3600" dirty="0">
              <a:solidFill>
                <a:schemeClr val="accent1">
                  <a:satMod val="150000"/>
                </a:schemeClr>
              </a:solidFill>
              <a:latin typeface="+mj-lt"/>
            </a:endParaRPr>
          </a:p>
        </p:txBody>
      </p:sp>
      <p:sp>
        <p:nvSpPr>
          <p:cNvPr id="9" name="TextBox 8"/>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graphicFrame>
        <p:nvGraphicFramePr>
          <p:cNvPr id="5" name="Diagram 4">
            <a:extLst>
              <a:ext uri="{FF2B5EF4-FFF2-40B4-BE49-F238E27FC236}">
                <a16:creationId xmlns:a16="http://schemas.microsoft.com/office/drawing/2014/main" id="{DDCC3A8C-C62A-4D31-8207-13FDD2476BBA}"/>
              </a:ext>
            </a:extLst>
          </p:cNvPr>
          <p:cNvGraphicFramePr/>
          <p:nvPr>
            <p:extLst>
              <p:ext uri="{D42A27DB-BD31-4B8C-83A1-F6EECF244321}">
                <p14:modId xmlns:p14="http://schemas.microsoft.com/office/powerpoint/2010/main" val="3101662402"/>
              </p:ext>
            </p:extLst>
          </p:nvPr>
        </p:nvGraphicFramePr>
        <p:xfrm>
          <a:off x="1170772" y="1612649"/>
          <a:ext cx="10229317" cy="499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27082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48" y="269620"/>
            <a:ext cx="11643919" cy="914321"/>
          </a:xfrm>
          <a:ln>
            <a:solidFill>
              <a:schemeClr val="accent1"/>
            </a:solidFill>
          </a:ln>
        </p:spPr>
        <p:txBody>
          <a:bodyPr>
            <a:normAutofit/>
          </a:bodyPr>
          <a:lstStyle/>
          <a:p>
            <a:pPr algn="ctr" eaLnBrk="1" fontAlgn="auto" hangingPunct="1">
              <a:spcAft>
                <a:spcPts val="0"/>
              </a:spcAft>
              <a:defRPr/>
            </a:pPr>
            <a:r>
              <a:rPr lang="ru-RU" sz="3200" dirty="0"/>
              <a:t>Основни допускания за прогнозния период</a:t>
            </a:r>
            <a:endParaRPr lang="bg-BG" sz="3600" dirty="0">
              <a:solidFill>
                <a:schemeClr val="accent1">
                  <a:satMod val="150000"/>
                </a:schemeClr>
              </a:solidFill>
              <a:latin typeface="+mj-lt"/>
            </a:endParaRPr>
          </a:p>
        </p:txBody>
      </p:sp>
      <p:sp>
        <p:nvSpPr>
          <p:cNvPr id="9" name="TextBox 8"/>
          <p:cNvSpPr txBox="1"/>
          <p:nvPr/>
        </p:nvSpPr>
        <p:spPr>
          <a:xfrm>
            <a:off x="1"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pic>
        <p:nvPicPr>
          <p:cNvPr id="204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9517" y="1607847"/>
            <a:ext cx="5061549" cy="462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006352882"/>
              </p:ext>
            </p:extLst>
          </p:nvPr>
        </p:nvGraphicFramePr>
        <p:xfrm>
          <a:off x="205100" y="1562665"/>
          <a:ext cx="5700044" cy="429182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2643537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269620"/>
            <a:ext cx="11752976" cy="914321"/>
          </a:xfrm>
          <a:ln>
            <a:solidFill>
              <a:schemeClr val="accent1"/>
            </a:solidFill>
          </a:ln>
        </p:spPr>
        <p:txBody>
          <a:bodyPr/>
          <a:lstStyle/>
          <a:p>
            <a:pPr algn="ctr" eaLnBrk="1" fontAlgn="auto" hangingPunct="1">
              <a:spcAft>
                <a:spcPts val="0"/>
              </a:spcAft>
              <a:defRPr/>
            </a:pPr>
            <a:r>
              <a:rPr lang="ru-RU" sz="3200" dirty="0"/>
              <a:t>Макроикономическа прогноза - БВП</a:t>
            </a:r>
            <a:endParaRPr lang="bg-BG" sz="3600" dirty="0">
              <a:solidFill>
                <a:schemeClr val="accent1">
                  <a:satMod val="150000"/>
                </a:schemeClr>
              </a:solidFill>
              <a:latin typeface="+mj-lt"/>
            </a:endParaRPr>
          </a:p>
        </p:txBody>
      </p:sp>
      <p:sp>
        <p:nvSpPr>
          <p:cNvPr id="9" name="TextBox 8"/>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graphicFrame>
        <p:nvGraphicFramePr>
          <p:cNvPr id="5" name="Диаграма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184585579"/>
              </p:ext>
            </p:extLst>
          </p:nvPr>
        </p:nvGraphicFramePr>
        <p:xfrm>
          <a:off x="2019300" y="1611505"/>
          <a:ext cx="8286749" cy="4879649"/>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0853342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4" y="269620"/>
            <a:ext cx="11912367" cy="914321"/>
          </a:xfrm>
          <a:ln>
            <a:solidFill>
              <a:schemeClr val="accent1"/>
            </a:solidFill>
          </a:ln>
        </p:spPr>
        <p:txBody>
          <a:bodyPr>
            <a:normAutofit/>
          </a:bodyPr>
          <a:lstStyle/>
          <a:p>
            <a:pPr algn="ctr" eaLnBrk="1" fontAlgn="auto" hangingPunct="1">
              <a:spcAft>
                <a:spcPts val="0"/>
              </a:spcAft>
              <a:defRPr/>
            </a:pPr>
            <a:r>
              <a:rPr lang="bg-BG" sz="3200"/>
              <a:t>Макроикономическа прогноза – основни показатели</a:t>
            </a:r>
            <a:endParaRPr lang="bg-BG" sz="3600">
              <a:solidFill>
                <a:schemeClr val="accent1">
                  <a:satMod val="150000"/>
                </a:schemeClr>
              </a:solidFill>
              <a:latin typeface="+mj-lt"/>
            </a:endParaRP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graphicFrame>
        <p:nvGraphicFramePr>
          <p:cNvPr id="11" name="Chart 10">
            <a:extLst>
              <a:ext uri="{FF2B5EF4-FFF2-40B4-BE49-F238E27FC236}">
                <a16:creationId xmlns:a16="http://schemas.microsoft.com/office/drawing/2014/main" id="{5997D135-C8BE-4763-9274-5BF23AFFB6C2}"/>
              </a:ext>
            </a:extLst>
          </p:cNvPr>
          <p:cNvGraphicFramePr>
            <a:graphicFrameLocks/>
          </p:cNvGraphicFramePr>
          <p:nvPr>
            <p:extLst>
              <p:ext uri="{D42A27DB-BD31-4B8C-83A1-F6EECF244321}">
                <p14:modId xmlns:p14="http://schemas.microsoft.com/office/powerpoint/2010/main" val="2940954597"/>
              </p:ext>
            </p:extLst>
          </p:nvPr>
        </p:nvGraphicFramePr>
        <p:xfrm>
          <a:off x="1163722" y="1453612"/>
          <a:ext cx="3686175" cy="2466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0FEBAE4-3F4D-4C41-9B18-5E8A568D3C46}"/>
              </a:ext>
            </a:extLst>
          </p:cNvPr>
          <p:cNvGraphicFramePr>
            <a:graphicFrameLocks/>
          </p:cNvGraphicFramePr>
          <p:nvPr>
            <p:extLst>
              <p:ext uri="{D42A27DB-BD31-4B8C-83A1-F6EECF244321}">
                <p14:modId xmlns:p14="http://schemas.microsoft.com/office/powerpoint/2010/main" val="2712995110"/>
              </p:ext>
            </p:extLst>
          </p:nvPr>
        </p:nvGraphicFramePr>
        <p:xfrm>
          <a:off x="1201822" y="4165544"/>
          <a:ext cx="3648075" cy="2457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F59E18E6-74BF-4089-B9A1-BE6BB7BF05CB}"/>
              </a:ext>
            </a:extLst>
          </p:cNvPr>
          <p:cNvGraphicFramePr>
            <a:graphicFrameLocks/>
          </p:cNvGraphicFramePr>
          <p:nvPr>
            <p:extLst>
              <p:ext uri="{D42A27DB-BD31-4B8C-83A1-F6EECF244321}">
                <p14:modId xmlns:p14="http://schemas.microsoft.com/office/powerpoint/2010/main" val="3012652135"/>
              </p:ext>
            </p:extLst>
          </p:nvPr>
        </p:nvGraphicFramePr>
        <p:xfrm>
          <a:off x="7485569" y="1457322"/>
          <a:ext cx="3643314" cy="24860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9B12CB0B-B56F-405A-B0F8-57BD1810D838}"/>
              </a:ext>
            </a:extLst>
          </p:cNvPr>
          <p:cNvGraphicFramePr>
            <a:graphicFrameLocks/>
          </p:cNvGraphicFramePr>
          <p:nvPr>
            <p:extLst>
              <p:ext uri="{D42A27DB-BD31-4B8C-83A1-F6EECF244321}">
                <p14:modId xmlns:p14="http://schemas.microsoft.com/office/powerpoint/2010/main" val="3124547215"/>
              </p:ext>
            </p:extLst>
          </p:nvPr>
        </p:nvGraphicFramePr>
        <p:xfrm>
          <a:off x="7437945" y="4105953"/>
          <a:ext cx="3690938" cy="2495550"/>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1524583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269620"/>
            <a:ext cx="11769754" cy="914321"/>
          </a:xfrm>
          <a:ln>
            <a:solidFill>
              <a:schemeClr val="accent1"/>
            </a:solidFill>
          </a:ln>
        </p:spPr>
        <p:txBody>
          <a:bodyPr/>
          <a:lstStyle/>
          <a:p>
            <a:pPr algn="ctr" eaLnBrk="1" fontAlgn="auto" hangingPunct="1">
              <a:spcAft>
                <a:spcPts val="0"/>
              </a:spcAft>
              <a:defRPr/>
            </a:pPr>
            <a:r>
              <a:rPr lang="bg-BG" sz="3200" dirty="0"/>
              <a:t>Външна търговия</a:t>
            </a:r>
            <a:endParaRPr lang="bg-BG" sz="3600" dirty="0">
              <a:solidFill>
                <a:schemeClr val="accent1">
                  <a:satMod val="150000"/>
                </a:schemeClr>
              </a:solidFill>
              <a:latin typeface="+mj-lt"/>
            </a:endParaRP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graphicFrame>
        <p:nvGraphicFramePr>
          <p:cNvPr id="6" name="Chart 5">
            <a:extLst>
              <a:ext uri="{FF2B5EF4-FFF2-40B4-BE49-F238E27FC236}">
                <a16:creationId xmlns:a16="http://schemas.microsoft.com/office/drawing/2014/main" id="{117DEAC1-F458-4C5F-A1BD-B6BC99097EBE}"/>
              </a:ext>
            </a:extLst>
          </p:cNvPr>
          <p:cNvGraphicFramePr/>
          <p:nvPr/>
        </p:nvGraphicFramePr>
        <p:xfrm>
          <a:off x="0" y="2000240"/>
          <a:ext cx="4572000" cy="464347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AC8841AD-8091-435F-BFCC-E80CB064507E}"/>
              </a:ext>
            </a:extLst>
          </p:cNvPr>
          <p:cNvSpPr/>
          <p:nvPr/>
        </p:nvSpPr>
        <p:spPr>
          <a:xfrm>
            <a:off x="6740433" y="2303462"/>
            <a:ext cx="5213879" cy="3016210"/>
          </a:xfrm>
          <a:prstGeom prst="rect">
            <a:avLst/>
          </a:prstGeom>
        </p:spPr>
        <p:txBody>
          <a:bodyPr wrap="square">
            <a:spAutoFit/>
          </a:bodyPr>
          <a:lstStyle/>
          <a:p>
            <a:pPr algn="ctr">
              <a:lnSpc>
                <a:spcPct val="200000"/>
              </a:lnSpc>
              <a:defRPr/>
            </a:pPr>
            <a:r>
              <a:rPr lang="bg-BG" sz="2000" b="1" dirty="0">
                <a:solidFill>
                  <a:schemeClr val="accent6">
                    <a:lumMod val="75000"/>
                  </a:schemeClr>
                </a:solidFill>
                <a:cs typeface="+mn-cs"/>
              </a:rPr>
              <a:t>Износ през 201</a:t>
            </a:r>
            <a:r>
              <a:rPr lang="en-US" sz="2000" b="1" dirty="0">
                <a:solidFill>
                  <a:schemeClr val="accent6">
                    <a:lumMod val="75000"/>
                  </a:schemeClr>
                </a:solidFill>
                <a:cs typeface="+mn-cs"/>
              </a:rPr>
              <a:t>7</a:t>
            </a:r>
            <a:r>
              <a:rPr lang="bg-BG" sz="2000" b="1" dirty="0">
                <a:solidFill>
                  <a:schemeClr val="accent6">
                    <a:lumMod val="75000"/>
                  </a:schemeClr>
                </a:solidFill>
                <a:cs typeface="+mn-cs"/>
              </a:rPr>
              <a:t> г.</a:t>
            </a:r>
          </a:p>
          <a:p>
            <a:pPr marL="347472" indent="-347472">
              <a:lnSpc>
                <a:spcPct val="250000"/>
              </a:lnSpc>
              <a:buFont typeface="Wingdings" pitchFamily="2" charset="2"/>
              <a:buChar char="q"/>
              <a:defRPr/>
            </a:pPr>
            <a:r>
              <a:rPr lang="en-US" sz="2000" b="1" dirty="0">
                <a:solidFill>
                  <a:schemeClr val="accent6">
                    <a:lumMod val="50000"/>
                  </a:schemeClr>
                </a:solidFill>
                <a:cs typeface="+mn-cs"/>
              </a:rPr>
              <a:t>4</a:t>
            </a:r>
            <a:r>
              <a:rPr lang="bg-BG" sz="2000" b="1" dirty="0">
                <a:solidFill>
                  <a:schemeClr val="accent6">
                    <a:lumMod val="50000"/>
                  </a:schemeClr>
                </a:solidFill>
                <a:cs typeface="+mn-cs"/>
              </a:rPr>
              <a:t>% ръст спрямо 201</a:t>
            </a:r>
            <a:r>
              <a:rPr lang="en-US" sz="2000" b="1" dirty="0">
                <a:solidFill>
                  <a:schemeClr val="accent6">
                    <a:lumMod val="50000"/>
                  </a:schemeClr>
                </a:solidFill>
                <a:cs typeface="+mn-cs"/>
              </a:rPr>
              <a:t>6 </a:t>
            </a:r>
            <a:r>
              <a:rPr lang="bg-BG" sz="2000" b="1" dirty="0">
                <a:solidFill>
                  <a:schemeClr val="accent6">
                    <a:lumMod val="50000"/>
                  </a:schemeClr>
                </a:solidFill>
                <a:cs typeface="+mn-cs"/>
              </a:rPr>
              <a:t>г.;</a:t>
            </a:r>
            <a:endParaRPr lang="en-US" sz="2000" b="1" dirty="0">
              <a:solidFill>
                <a:schemeClr val="accent6">
                  <a:lumMod val="50000"/>
                </a:schemeClr>
              </a:solidFill>
              <a:cs typeface="+mn-cs"/>
            </a:endParaRPr>
          </a:p>
          <a:p>
            <a:pPr marL="347472" indent="-347472">
              <a:lnSpc>
                <a:spcPct val="250000"/>
              </a:lnSpc>
              <a:buFont typeface="Wingdings" pitchFamily="2" charset="2"/>
              <a:buChar char="q"/>
              <a:defRPr/>
            </a:pPr>
            <a:r>
              <a:rPr lang="bg-BG" sz="2000" b="1" dirty="0">
                <a:solidFill>
                  <a:schemeClr val="accent6">
                    <a:lumMod val="50000"/>
                  </a:schemeClr>
                </a:solidFill>
                <a:cs typeface="+mn-cs"/>
              </a:rPr>
              <a:t>Стоки 78</a:t>
            </a:r>
            <a:r>
              <a:rPr lang="en-US" sz="2000" b="1" dirty="0">
                <a:solidFill>
                  <a:schemeClr val="accent6">
                    <a:lumMod val="50000"/>
                  </a:schemeClr>
                </a:solidFill>
                <a:cs typeface="+mn-cs"/>
              </a:rPr>
              <a:t>.5</a:t>
            </a:r>
            <a:r>
              <a:rPr lang="bg-BG" sz="2000" b="1" dirty="0">
                <a:solidFill>
                  <a:schemeClr val="accent6">
                    <a:lumMod val="50000"/>
                  </a:schemeClr>
                </a:solidFill>
                <a:cs typeface="+mn-cs"/>
              </a:rPr>
              <a:t>%</a:t>
            </a:r>
          </a:p>
          <a:p>
            <a:pPr marL="347472" indent="-347472">
              <a:lnSpc>
                <a:spcPct val="250000"/>
              </a:lnSpc>
              <a:buFont typeface="Wingdings" pitchFamily="2" charset="2"/>
              <a:buChar char="q"/>
              <a:defRPr/>
            </a:pPr>
            <a:r>
              <a:rPr lang="bg-BG" sz="2000" b="1" dirty="0">
                <a:solidFill>
                  <a:schemeClr val="accent6">
                    <a:lumMod val="50000"/>
                  </a:schemeClr>
                </a:solidFill>
                <a:cs typeface="+mn-cs"/>
              </a:rPr>
              <a:t>Услуги </a:t>
            </a:r>
            <a:r>
              <a:rPr lang="en-US" sz="2000" b="1" dirty="0">
                <a:solidFill>
                  <a:schemeClr val="accent6">
                    <a:lumMod val="50000"/>
                  </a:schemeClr>
                </a:solidFill>
                <a:cs typeface="+mn-cs"/>
              </a:rPr>
              <a:t>2</a:t>
            </a:r>
            <a:r>
              <a:rPr lang="bg-BG" sz="2000" b="1" dirty="0">
                <a:solidFill>
                  <a:schemeClr val="accent6">
                    <a:lumMod val="50000"/>
                  </a:schemeClr>
                </a:solidFill>
                <a:cs typeface="+mn-cs"/>
              </a:rPr>
              <a:t>1</a:t>
            </a:r>
            <a:r>
              <a:rPr lang="en-US" sz="2000" b="1" dirty="0">
                <a:solidFill>
                  <a:schemeClr val="accent6">
                    <a:lumMod val="50000"/>
                  </a:schemeClr>
                </a:solidFill>
                <a:cs typeface="+mn-cs"/>
              </a:rPr>
              <a:t>.5</a:t>
            </a:r>
            <a:r>
              <a:rPr lang="bg-BG" sz="2000" b="1" dirty="0">
                <a:solidFill>
                  <a:schemeClr val="accent6">
                    <a:lumMod val="50000"/>
                  </a:schemeClr>
                </a:solidFill>
                <a:cs typeface="+mn-cs"/>
              </a:rPr>
              <a:t>%</a:t>
            </a:r>
            <a:endParaRPr lang="en-US" sz="2000" b="1" dirty="0">
              <a:solidFill>
                <a:schemeClr val="accent6">
                  <a:lumMod val="50000"/>
                </a:schemeClr>
              </a:solidFill>
              <a:cs typeface="+mn-cs"/>
            </a:endParaRPr>
          </a:p>
        </p:txBody>
      </p:sp>
      <p:sp>
        <p:nvSpPr>
          <p:cNvPr id="10" name="TextBox 9">
            <a:extLst>
              <a:ext uri="{FF2B5EF4-FFF2-40B4-BE49-F238E27FC236}">
                <a16:creationId xmlns:a16="http://schemas.microsoft.com/office/drawing/2014/main" id="{9265869B-F184-4501-88FB-2E29D56EB5AF}"/>
              </a:ext>
            </a:extLst>
          </p:cNvPr>
          <p:cNvSpPr txBox="1"/>
          <p:nvPr/>
        </p:nvSpPr>
        <p:spPr>
          <a:xfrm>
            <a:off x="1445684" y="1631273"/>
            <a:ext cx="2373313" cy="646113"/>
          </a:xfrm>
          <a:prstGeom prst="rect">
            <a:avLst/>
          </a:prstGeom>
          <a:noFill/>
        </p:spPr>
        <p:txBody>
          <a:bodyPr wrap="none">
            <a:spAutoFit/>
          </a:bodyPr>
          <a:lstStyle/>
          <a:p>
            <a:pPr>
              <a:defRPr/>
            </a:pPr>
            <a:r>
              <a:rPr lang="bg-BG" b="1" dirty="0">
                <a:solidFill>
                  <a:schemeClr val="accent6">
                    <a:lumMod val="75000"/>
                  </a:schemeClr>
                </a:solidFill>
                <a:cs typeface="Arial" charset="0"/>
              </a:rPr>
              <a:t>Износ от България</a:t>
            </a:r>
          </a:p>
          <a:p>
            <a:pPr>
              <a:defRPr/>
            </a:pPr>
            <a:endParaRPr lang="bg-BG" dirty="0">
              <a:latin typeface="Arial" charset="0"/>
              <a:cs typeface="Arial" charset="0"/>
            </a:endParaRPr>
          </a:p>
        </p:txBody>
      </p:sp>
    </p:spTree>
    <p:custDataLst>
      <p:tags r:id="rId1"/>
    </p:custDataLst>
    <p:extLst>
      <p:ext uri="{BB962C8B-B14F-4D97-AF65-F5344CB8AC3E}">
        <p14:creationId xmlns:p14="http://schemas.microsoft.com/office/powerpoint/2010/main" val="9877437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269620"/>
            <a:ext cx="11769754" cy="914321"/>
          </a:xfrm>
          <a:ln>
            <a:solidFill>
              <a:schemeClr val="accent1"/>
            </a:solidFill>
          </a:ln>
        </p:spPr>
        <p:txBody>
          <a:bodyPr/>
          <a:lstStyle/>
          <a:p>
            <a:pPr algn="ctr" eaLnBrk="1" fontAlgn="auto" hangingPunct="1">
              <a:spcAft>
                <a:spcPts val="0"/>
              </a:spcAft>
              <a:defRPr/>
            </a:pPr>
            <a:r>
              <a:rPr lang="bg-BG" sz="3200" dirty="0"/>
              <a:t>Външна търговия</a:t>
            </a:r>
            <a:endParaRPr lang="bg-BG" sz="3600" dirty="0">
              <a:solidFill>
                <a:schemeClr val="accent1">
                  <a:satMod val="150000"/>
                </a:schemeClr>
              </a:solidFill>
              <a:latin typeface="+mj-lt"/>
            </a:endParaRP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graphicFrame>
        <p:nvGraphicFramePr>
          <p:cNvPr id="7" name="Chart 6">
            <a:extLst>
              <a:ext uri="{FF2B5EF4-FFF2-40B4-BE49-F238E27FC236}">
                <a16:creationId xmlns:a16="http://schemas.microsoft.com/office/drawing/2014/main" id="{210616A9-A062-44DB-8800-1B5300E00B57}"/>
              </a:ext>
            </a:extLst>
          </p:cNvPr>
          <p:cNvGraphicFramePr/>
          <p:nvPr>
            <p:extLst>
              <p:ext uri="{D42A27DB-BD31-4B8C-83A1-F6EECF244321}">
                <p14:modId xmlns:p14="http://schemas.microsoft.com/office/powerpoint/2010/main" val="3138446528"/>
              </p:ext>
            </p:extLst>
          </p:nvPr>
        </p:nvGraphicFramePr>
        <p:xfrm>
          <a:off x="400548" y="2341544"/>
          <a:ext cx="4071966" cy="39290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2C9EBBA8-2F92-4B39-8023-6A09B3FD6EC4}"/>
              </a:ext>
            </a:extLst>
          </p:cNvPr>
          <p:cNvGraphicFramePr/>
          <p:nvPr>
            <p:extLst>
              <p:ext uri="{D42A27DB-BD31-4B8C-83A1-F6EECF244321}">
                <p14:modId xmlns:p14="http://schemas.microsoft.com/office/powerpoint/2010/main" val="1329648304"/>
              </p:ext>
            </p:extLst>
          </p:nvPr>
        </p:nvGraphicFramePr>
        <p:xfrm>
          <a:off x="7196046" y="2484420"/>
          <a:ext cx="4572000" cy="3786214"/>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9">
            <a:extLst>
              <a:ext uri="{FF2B5EF4-FFF2-40B4-BE49-F238E27FC236}">
                <a16:creationId xmlns:a16="http://schemas.microsoft.com/office/drawing/2014/main" id="{313085AF-F507-474A-BC56-5C97E0F93FCB}"/>
              </a:ext>
            </a:extLst>
          </p:cNvPr>
          <p:cNvSpPr txBox="1">
            <a:spLocks noChangeArrowheads="1"/>
          </p:cNvSpPr>
          <p:nvPr/>
        </p:nvSpPr>
        <p:spPr bwMode="auto">
          <a:xfrm>
            <a:off x="1071563" y="1643063"/>
            <a:ext cx="2551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g-BG" altLang="en-US" b="1" dirty="0">
                <a:solidFill>
                  <a:srgbClr val="C00000"/>
                </a:solidFill>
              </a:rPr>
              <a:t>Структура на износа</a:t>
            </a:r>
          </a:p>
        </p:txBody>
      </p:sp>
      <p:sp>
        <p:nvSpPr>
          <p:cNvPr id="13" name="TextBox 12">
            <a:extLst>
              <a:ext uri="{FF2B5EF4-FFF2-40B4-BE49-F238E27FC236}">
                <a16:creationId xmlns:a16="http://schemas.microsoft.com/office/drawing/2014/main" id="{24F15613-E57D-415D-8CE3-012C8740B5A2}"/>
              </a:ext>
            </a:extLst>
          </p:cNvPr>
          <p:cNvSpPr txBox="1">
            <a:spLocks noChangeArrowheads="1"/>
          </p:cNvSpPr>
          <p:nvPr/>
        </p:nvSpPr>
        <p:spPr bwMode="auto">
          <a:xfrm>
            <a:off x="8595784" y="1758938"/>
            <a:ext cx="243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g-BG" altLang="en-US" b="1" dirty="0">
                <a:solidFill>
                  <a:srgbClr val="C00000"/>
                </a:solidFill>
              </a:rPr>
              <a:t>Структура на вноса</a:t>
            </a:r>
          </a:p>
        </p:txBody>
      </p:sp>
    </p:spTree>
    <p:custDataLst>
      <p:tags r:id="rId1"/>
    </p:custDataLst>
    <p:extLst>
      <p:ext uri="{BB962C8B-B14F-4D97-AF65-F5344CB8AC3E}">
        <p14:creationId xmlns:p14="http://schemas.microsoft.com/office/powerpoint/2010/main" val="7956680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269620"/>
            <a:ext cx="11769754" cy="914321"/>
          </a:xfrm>
          <a:ln>
            <a:solidFill>
              <a:schemeClr val="accent1"/>
            </a:solidFill>
          </a:ln>
        </p:spPr>
        <p:txBody>
          <a:bodyPr>
            <a:normAutofit/>
          </a:bodyPr>
          <a:lstStyle/>
          <a:p>
            <a:pPr eaLnBrk="1" fontAlgn="auto" hangingPunct="1">
              <a:spcAft>
                <a:spcPts val="0"/>
              </a:spcAft>
              <a:defRPr/>
            </a:pPr>
            <a:r>
              <a:rPr lang="bg-BG" dirty="0"/>
              <a:t>Външна търговия - изводи и очаквания</a:t>
            </a:r>
            <a:endParaRPr lang="bg-BG" dirty="0">
              <a:solidFill>
                <a:schemeClr val="accent1">
                  <a:satMod val="150000"/>
                </a:schemeClr>
              </a:solidFill>
              <a:latin typeface="+mj-lt"/>
            </a:endParaRP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8" name="Rectangle 9">
            <a:extLst>
              <a:ext uri="{FF2B5EF4-FFF2-40B4-BE49-F238E27FC236}">
                <a16:creationId xmlns:a16="http://schemas.microsoft.com/office/drawing/2014/main" id="{472AA5B8-9A77-48FF-98D5-33E686585818}"/>
              </a:ext>
            </a:extLst>
          </p:cNvPr>
          <p:cNvSpPr>
            <a:spLocks noChangeArrowheads="1"/>
          </p:cNvSpPr>
          <p:nvPr/>
        </p:nvSpPr>
        <p:spPr bwMode="auto">
          <a:xfrm>
            <a:off x="250825" y="1652588"/>
            <a:ext cx="1151673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Font typeface="Wingdings" panose="05000000000000000000" pitchFamily="2" charset="2"/>
              <a:buChar char="q"/>
            </a:pPr>
            <a:r>
              <a:rPr lang="bg-BG" altLang="en-US" sz="2200" dirty="0">
                <a:solidFill>
                  <a:schemeClr val="bg1"/>
                </a:solidFill>
              </a:rPr>
              <a:t>Българската икономика е зависима в много висока степен от внос на суровини, материали, енергийни ресурси и инвестиционни стоки – близо 80% от целия внос.</a:t>
            </a:r>
          </a:p>
          <a:p>
            <a:pPr eaLnBrk="1" hangingPunct="1">
              <a:spcBef>
                <a:spcPts val="600"/>
              </a:spcBef>
              <a:buFont typeface="Wingdings" panose="05000000000000000000" pitchFamily="2" charset="2"/>
              <a:buChar char="q"/>
            </a:pPr>
            <a:r>
              <a:rPr lang="bg-BG" altLang="en-US" sz="2200" dirty="0">
                <a:solidFill>
                  <a:schemeClr val="bg1"/>
                </a:solidFill>
              </a:rPr>
              <a:t>Високият дял на вносни потребителски стоки показва недостатъчното българско производство на потребителски стоки.</a:t>
            </a:r>
          </a:p>
        </p:txBody>
      </p:sp>
      <p:sp>
        <p:nvSpPr>
          <p:cNvPr id="10" name="Title 1">
            <a:extLst>
              <a:ext uri="{FF2B5EF4-FFF2-40B4-BE49-F238E27FC236}">
                <a16:creationId xmlns:a16="http://schemas.microsoft.com/office/drawing/2014/main" id="{73ED953D-7907-4AF1-8AB7-254C51FF61F8}"/>
              </a:ext>
            </a:extLst>
          </p:cNvPr>
          <p:cNvSpPr txBox="1">
            <a:spLocks/>
          </p:cNvSpPr>
          <p:nvPr/>
        </p:nvSpPr>
        <p:spPr>
          <a:xfrm>
            <a:off x="562916" y="3717072"/>
            <a:ext cx="11066167" cy="914321"/>
          </a:xfrm>
          <a:prstGeom prst="rect">
            <a:avLst/>
          </a:prstGeom>
          <a:ln>
            <a:solidFill>
              <a:schemeClr val="accent1"/>
            </a:solidFill>
          </a:ln>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bg-BG" sz="3200" b="1" dirty="0">
                <a:solidFill>
                  <a:srgbClr val="FF0000"/>
                </a:solidFill>
                <a:ea typeface="+mj-ea"/>
                <a:cs typeface="+mj-cs"/>
              </a:rPr>
              <a:t>201</a:t>
            </a:r>
            <a:r>
              <a:rPr lang="en-US" sz="3200" b="1" dirty="0">
                <a:solidFill>
                  <a:srgbClr val="FF0000"/>
                </a:solidFill>
                <a:ea typeface="+mj-ea"/>
                <a:cs typeface="+mj-cs"/>
              </a:rPr>
              <a:t>8</a:t>
            </a:r>
            <a:endParaRPr lang="bg-BG" sz="3600" b="1" dirty="0">
              <a:solidFill>
                <a:srgbClr val="FF0000"/>
              </a:solidFill>
              <a:latin typeface="+mj-lt"/>
              <a:ea typeface="+mj-ea"/>
              <a:cs typeface="+mj-cs"/>
            </a:endParaRPr>
          </a:p>
        </p:txBody>
      </p:sp>
      <p:graphicFrame>
        <p:nvGraphicFramePr>
          <p:cNvPr id="3" name="Diagram 2">
            <a:extLst>
              <a:ext uri="{FF2B5EF4-FFF2-40B4-BE49-F238E27FC236}">
                <a16:creationId xmlns:a16="http://schemas.microsoft.com/office/drawing/2014/main" id="{8AD19433-4957-4885-BDCF-220BE45172D4}"/>
              </a:ext>
            </a:extLst>
          </p:cNvPr>
          <p:cNvGraphicFramePr/>
          <p:nvPr>
            <p:extLst>
              <p:ext uri="{D42A27DB-BD31-4B8C-83A1-F6EECF244321}">
                <p14:modId xmlns:p14="http://schemas.microsoft.com/office/powerpoint/2010/main" val="612188732"/>
              </p:ext>
            </p:extLst>
          </p:nvPr>
        </p:nvGraphicFramePr>
        <p:xfrm>
          <a:off x="324740" y="5172382"/>
          <a:ext cx="11629572" cy="664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562665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9" y="452927"/>
            <a:ext cx="11947020" cy="668616"/>
          </a:xfrm>
          <a:ln>
            <a:solidFill>
              <a:schemeClr val="accent1"/>
            </a:solidFill>
          </a:ln>
        </p:spPr>
        <p:txBody>
          <a:bodyPr>
            <a:normAutofit/>
          </a:bodyPr>
          <a:lstStyle/>
          <a:p>
            <a:pPr eaLnBrk="1" fontAlgn="auto" hangingPunct="1">
              <a:spcAft>
                <a:spcPts val="0"/>
              </a:spcAft>
              <a:defRPr/>
            </a:pPr>
            <a:r>
              <a:rPr lang="bg-BG" dirty="0"/>
              <a:t>Платежен баланс</a:t>
            </a:r>
            <a:endParaRPr lang="bg-BG" dirty="0">
              <a:solidFill>
                <a:schemeClr val="accent1">
                  <a:satMod val="150000"/>
                </a:schemeClr>
              </a:solidFill>
              <a:latin typeface="+mj-lt"/>
            </a:endParaRP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22" name="Rectangle 16">
            <a:extLst>
              <a:ext uri="{FF2B5EF4-FFF2-40B4-BE49-F238E27FC236}">
                <a16:creationId xmlns:a16="http://schemas.microsoft.com/office/drawing/2014/main" id="{C3F6B367-3F68-43C9-BCD0-C3D38DE2F6D3}"/>
              </a:ext>
            </a:extLst>
          </p:cNvPr>
          <p:cNvSpPr>
            <a:spLocks noChangeArrowheads="1"/>
          </p:cNvSpPr>
          <p:nvPr/>
        </p:nvSpPr>
        <p:spPr bwMode="auto">
          <a:xfrm>
            <a:off x="25635" y="1412231"/>
            <a:ext cx="72212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600"/>
              </a:spcAft>
              <a:buClrTx/>
              <a:buSzTx/>
              <a:buFont typeface="Wingdings" panose="05000000000000000000" pitchFamily="2" charset="2"/>
              <a:buChar char="§"/>
              <a:tabLst/>
            </a:pPr>
            <a:r>
              <a:rPr kumimoji="0" lang="bg-BG" altLang="en-US" sz="12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 Текущата сметка (нето) към 2017 г. достига неочаквани стойности. За страна като България, която има необходимост от цялостно технологично обновление, е по-логично текущата сметка да бъде отрицателна  величина. Непосредствено преди кризата от 2008 г. дефицитът по текущата сметка достигна до около 1/4 от БВП и това беше голям проблем за макроикономическото управление. След кризата от 2008 г. текущата сметка започна да се колебае около нулата до 2015 г. включително. </a:t>
            </a:r>
            <a:endParaRPr kumimoji="0" lang="en-US" altLang="en-US" sz="1200" b="0" i="0" u="none" strike="noStrike" cap="none" normalizeH="0" baseline="0" dirty="0">
              <a:ln>
                <a:noFill/>
              </a:ln>
              <a:solidFill>
                <a:schemeClr val="bg1"/>
              </a:solidFill>
              <a:effectLst/>
            </a:endParaRPr>
          </a:p>
          <a:p>
            <a:pPr marR="0" lvl="0" algn="just" defTabSz="914400" rtl="0" eaLnBrk="0" fontAlgn="base" latinLnBrk="0" hangingPunct="0">
              <a:lnSpc>
                <a:spcPct val="100000"/>
              </a:lnSpc>
              <a:spcBef>
                <a:spcPct val="0"/>
              </a:spcBef>
              <a:spcAft>
                <a:spcPts val="600"/>
              </a:spcAft>
              <a:buClrTx/>
              <a:buSzTx/>
              <a:buFont typeface="Wingdings" panose="05000000000000000000" pitchFamily="2" charset="2"/>
              <a:buChar char="§"/>
              <a:tabLst/>
            </a:pPr>
            <a:r>
              <a:rPr kumimoji="0" lang="bg-BG" altLang="en-US" sz="12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 За да се оценят причините и последствията от поддържането на висока позитивна стойност на текущата сметка за последните две години на периода трябва да се осмислят причините, довели до наблюдаваната ситуация.  </a:t>
            </a:r>
            <a:endParaRPr kumimoji="0" lang="en-US" altLang="en-US" sz="1200" b="0" i="0" u="none" strike="noStrike" cap="none" normalizeH="0" baseline="0" dirty="0">
              <a:ln>
                <a:noFill/>
              </a:ln>
              <a:solidFill>
                <a:schemeClr val="bg1"/>
              </a:solidFill>
              <a:effectLst/>
            </a:endParaRPr>
          </a:p>
          <a:p>
            <a:pPr algn="just" eaLnBrk="0" fontAlgn="base" hangingPunct="0">
              <a:spcBef>
                <a:spcPct val="0"/>
              </a:spcBef>
              <a:spcAft>
                <a:spcPts val="600"/>
              </a:spcAft>
              <a:buFont typeface="Wingdings" panose="05000000000000000000" pitchFamily="2" charset="2"/>
              <a:buChar char="§"/>
            </a:pPr>
            <a:r>
              <a:rPr kumimoji="0" lang="bg-BG" altLang="en-US" sz="12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 Причина за драстичната промяна през 2016 г. е търговското салдо – износът на стоки се увеличава с 1.6 млрд. евро, докато в същото време вносът намалява с близо 0.5 млрд. евро. През годината цените на вносните стоки намаляват с 6.1%, а цените на износните стоки – с 2.3%. Износът на стоки успява да увеличи физическата маса с близо 8%, което обяснява скокът от 1 млрд. евро на текущата сметка. Номиналният ръст на износа на стоки и услуги за 2017 г. е също впечатляващо висок – 8.6%. Разнопосочната годишна динамика на цени, от една страна, и на физически обем, от друга, води до неочаквани промени в крайния резултат, отразяван в ПБ. Този факт подкрепя извода, че на пръв поглед отделни логични промени могат да доведат като цяло до слабо очакван резултат. В случая той е позитивен, но при други обстоятелства може да бъде и негативен. </a:t>
            </a:r>
          </a:p>
          <a:p>
            <a:pPr algn="just" eaLnBrk="0" fontAlgn="base" hangingPunct="0">
              <a:spcBef>
                <a:spcPct val="0"/>
              </a:spcBef>
              <a:spcAft>
                <a:spcPts val="600"/>
              </a:spcAft>
              <a:buFont typeface="Wingdings" panose="05000000000000000000" pitchFamily="2" charset="2"/>
              <a:buChar char="§"/>
            </a:pPr>
            <a:r>
              <a:rPr lang="bg-BG" altLang="en-US" sz="1200" dirty="0">
                <a:solidFill>
                  <a:schemeClr val="bg1"/>
                </a:solidFill>
                <a:ea typeface="Times New Roman" panose="02020603050405020304" pitchFamily="18" charset="0"/>
                <a:cs typeface="Arial" panose="020B0604020202020204" pitchFamily="34" charset="0"/>
              </a:rPr>
              <a:t> През 2017 г. икономиката изживява друг феномен, който води до прираст на текущата сметка. Първичният доход от преки инвестиции (дебит) намалява през годината с 1.6 млрд. евро, което води до прираст на първичен доход (нето) с близо 2 млрд. евро, респ. текущата сметка нараства от 1.1 млрд. евро през 2016 г. на 2.8 млрд. евро през 2017 г. БНБ все още не е посочила причините за подобно драстично намаление на първичния доход от преки инвестиции (дебит) и е трудно да се правят догадки. Съществуват вътрешни причини за наблюдаваната промяна, които вероятно ще оказват въздействия в непосредственото бъдеще.</a:t>
            </a:r>
            <a:endParaRPr kumimoji="0" lang="bg-BG" altLang="en-US" sz="12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endParaRPr>
          </a:p>
          <a:p>
            <a:pPr marR="0" lvl="0" algn="just" defTabSz="914400" rtl="0" eaLnBrk="0" fontAlgn="base" latinLnBrk="0" hangingPunct="0">
              <a:lnSpc>
                <a:spcPct val="100000"/>
              </a:lnSpc>
              <a:spcBef>
                <a:spcPct val="0"/>
              </a:spcBef>
              <a:spcAft>
                <a:spcPts val="600"/>
              </a:spcAft>
              <a:buClrTx/>
              <a:buSzTx/>
              <a:buFont typeface="Wingdings" panose="05000000000000000000" pitchFamily="2" charset="2"/>
              <a:buChar char="§"/>
              <a:tabLst/>
            </a:pPr>
            <a:endParaRPr kumimoji="0" lang="bg-BG" altLang="en-US" sz="1200" b="0" i="0" u="none" strike="noStrike" cap="none" normalizeH="0" baseline="0" dirty="0">
              <a:ln>
                <a:noFill/>
              </a:ln>
              <a:solidFill>
                <a:schemeClr val="bg1"/>
              </a:solidFill>
              <a:effectLst/>
            </a:endParaRPr>
          </a:p>
        </p:txBody>
      </p:sp>
      <p:sp>
        <p:nvSpPr>
          <p:cNvPr id="23" name="Rectangle 17">
            <a:extLst>
              <a:ext uri="{FF2B5EF4-FFF2-40B4-BE49-F238E27FC236}">
                <a16:creationId xmlns:a16="http://schemas.microsoft.com/office/drawing/2014/main" id="{FA30B9C9-24E7-4980-ACE8-B30B17335371}"/>
              </a:ext>
            </a:extLst>
          </p:cNvPr>
          <p:cNvSpPr>
            <a:spLocks noChangeArrowheads="1"/>
          </p:cNvSpPr>
          <p:nvPr/>
        </p:nvSpPr>
        <p:spPr bwMode="auto">
          <a:xfrm>
            <a:off x="230002" y="6044462"/>
            <a:ext cx="720483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62" name="Picture 1">
            <a:extLst>
              <a:ext uri="{FF2B5EF4-FFF2-40B4-BE49-F238E27FC236}">
                <a16:creationId xmlns:a16="http://schemas.microsoft.com/office/drawing/2014/main" id="{A6F494C7-C4C6-4356-945C-A60754BB1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9422" y="1473574"/>
            <a:ext cx="3436796" cy="250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
            <a:extLst>
              <a:ext uri="{FF2B5EF4-FFF2-40B4-BE49-F238E27FC236}">
                <a16:creationId xmlns:a16="http://schemas.microsoft.com/office/drawing/2014/main" id="{23A28F75-E44E-4C6D-B692-16DFDDDBF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9422" y="4044370"/>
            <a:ext cx="3445341" cy="251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258593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9" y="452927"/>
            <a:ext cx="11947020" cy="668616"/>
          </a:xfrm>
          <a:ln>
            <a:solidFill>
              <a:schemeClr val="accent1"/>
            </a:solidFill>
          </a:ln>
        </p:spPr>
        <p:txBody>
          <a:bodyPr>
            <a:normAutofit/>
          </a:bodyPr>
          <a:lstStyle/>
          <a:p>
            <a:pPr eaLnBrk="1" fontAlgn="auto" hangingPunct="1">
              <a:spcAft>
                <a:spcPts val="0"/>
              </a:spcAft>
              <a:defRPr/>
            </a:pPr>
            <a:r>
              <a:rPr lang="bg-BG" dirty="0"/>
              <a:t>Платежен баланс</a:t>
            </a:r>
            <a:endParaRPr lang="bg-BG" dirty="0">
              <a:solidFill>
                <a:schemeClr val="accent1">
                  <a:satMod val="150000"/>
                </a:schemeClr>
              </a:solidFill>
              <a:latin typeface="+mj-lt"/>
            </a:endParaRP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23" name="Rectangle 17">
            <a:extLst>
              <a:ext uri="{FF2B5EF4-FFF2-40B4-BE49-F238E27FC236}">
                <a16:creationId xmlns:a16="http://schemas.microsoft.com/office/drawing/2014/main" id="{FA30B9C9-24E7-4980-ACE8-B30B17335371}"/>
              </a:ext>
            </a:extLst>
          </p:cNvPr>
          <p:cNvSpPr>
            <a:spLocks noChangeArrowheads="1"/>
          </p:cNvSpPr>
          <p:nvPr/>
        </p:nvSpPr>
        <p:spPr bwMode="auto">
          <a:xfrm>
            <a:off x="230002" y="6044462"/>
            <a:ext cx="720483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9C45FA8-FFAE-4541-A6C2-35E308ED10C5}"/>
              </a:ext>
            </a:extLst>
          </p:cNvPr>
          <p:cNvSpPr/>
          <p:nvPr/>
        </p:nvSpPr>
        <p:spPr>
          <a:xfrm>
            <a:off x="230002" y="1599833"/>
            <a:ext cx="6096000" cy="4755148"/>
          </a:xfrm>
          <a:prstGeom prst="rect">
            <a:avLst/>
          </a:prstGeom>
        </p:spPr>
        <p:txBody>
          <a:bodyPr>
            <a:spAutoFit/>
          </a:bodyPr>
          <a:lstStyle/>
          <a:p>
            <a:pPr algn="just">
              <a:spcAft>
                <a:spcPts val="600"/>
              </a:spcAft>
              <a:buFont typeface="Arial" panose="020B0604020202020204" pitchFamily="34" charset="0"/>
              <a:buChar char="•"/>
            </a:pPr>
            <a:r>
              <a:rPr lang="bg-BG" sz="1200" dirty="0">
                <a:solidFill>
                  <a:schemeClr val="bg1"/>
                </a:solidFill>
                <a:ea typeface="Calibri" panose="020F0502020204030204" pitchFamily="34" charset="0"/>
                <a:cs typeface="Times New Roman" panose="02020603050405020304" pitchFamily="18" charset="0"/>
              </a:rPr>
              <a:t> Внимание и размисли заслужава статистиката, свързана с презграничното движение на капитали. Реалността е впечатляваща. За 2010-2017 г. общото изтичане на български резидентни капитали в чужбина се оценява на 13 млрд.</a:t>
            </a:r>
            <a:r>
              <a:rPr lang="en-US" sz="1200" dirty="0">
                <a:solidFill>
                  <a:schemeClr val="bg1"/>
                </a:solidFill>
                <a:ea typeface="Calibri" panose="020F0502020204030204" pitchFamily="34" charset="0"/>
                <a:cs typeface="Times New Roman" panose="02020603050405020304" pitchFamily="18" charset="0"/>
              </a:rPr>
              <a:t>EUR</a:t>
            </a:r>
            <a:r>
              <a:rPr lang="bg-BG" sz="1200" dirty="0">
                <a:solidFill>
                  <a:schemeClr val="bg1"/>
                </a:solidFill>
                <a:ea typeface="Calibri" panose="020F0502020204030204" pitchFamily="34" charset="0"/>
                <a:cs typeface="Times New Roman" panose="02020603050405020304" pitchFamily="18" charset="0"/>
              </a:rPr>
              <a:t>, т.е. с три четвърти повече от нетните постъпления от ЕС</a:t>
            </a:r>
            <a:r>
              <a:rPr lang="en-US" sz="1200" dirty="0">
                <a:solidFill>
                  <a:schemeClr val="bg1"/>
                </a:solidFill>
                <a:ea typeface="Calibri" panose="020F0502020204030204" pitchFamily="34" charset="0"/>
                <a:cs typeface="Times New Roman" panose="02020603050405020304" pitchFamily="18" charset="0"/>
              </a:rPr>
              <a:t>! </a:t>
            </a:r>
            <a:r>
              <a:rPr lang="bg-BG" sz="1200" dirty="0">
                <a:solidFill>
                  <a:schemeClr val="bg1"/>
                </a:solidFill>
                <a:ea typeface="Calibri" panose="020F0502020204030204" pitchFamily="34" charset="0"/>
                <a:cs typeface="Times New Roman" panose="02020603050405020304" pitchFamily="18" charset="0"/>
              </a:rPr>
              <a:t>Те представляват 18% от общия размер на </a:t>
            </a:r>
            <a:r>
              <a:rPr lang="bg-BG" sz="1200" i="1" dirty="0">
                <a:solidFill>
                  <a:schemeClr val="bg1"/>
                </a:solidFill>
                <a:ea typeface="Calibri" panose="020F0502020204030204" pitchFamily="34" charset="0"/>
                <a:cs typeface="Times New Roman" panose="02020603050405020304" pitchFamily="18" charset="0"/>
              </a:rPr>
              <a:t>Бруто образуване на основен капитал</a:t>
            </a:r>
            <a:r>
              <a:rPr lang="bg-BG" sz="1200" dirty="0">
                <a:solidFill>
                  <a:schemeClr val="bg1"/>
                </a:solidFill>
                <a:ea typeface="Calibri" panose="020F0502020204030204" pitchFamily="34" charset="0"/>
                <a:cs typeface="Times New Roman" panose="02020603050405020304" pitchFamily="18" charset="0"/>
              </a:rPr>
              <a:t> за периода и са сравними с обема на ПЧИ! </a:t>
            </a:r>
            <a:endParaRPr lang="en-US" sz="1200" dirty="0">
              <a:solidFill>
                <a:schemeClr val="bg1"/>
              </a:solidFill>
              <a:ea typeface="Calibri" panose="020F0502020204030204" pitchFamily="34" charset="0"/>
              <a:cs typeface="Times New Roman" panose="02020603050405020304" pitchFamily="18" charset="0"/>
            </a:endParaRPr>
          </a:p>
          <a:p>
            <a:pPr algn="just">
              <a:spcAft>
                <a:spcPts val="600"/>
              </a:spcAft>
              <a:buFont typeface="Arial" panose="020B0604020202020204" pitchFamily="34" charset="0"/>
              <a:buChar char="•"/>
            </a:pPr>
            <a:r>
              <a:rPr lang="bg-BG" sz="1200" dirty="0">
                <a:solidFill>
                  <a:schemeClr val="bg1"/>
                </a:solidFill>
                <a:ea typeface="Calibri" panose="020F0502020204030204" pitchFamily="34" charset="0"/>
                <a:cs typeface="Times New Roman" panose="02020603050405020304" pitchFamily="18" charset="0"/>
              </a:rPr>
              <a:t> Резидентните български капитали в чужбина реализират минимална доходност – около 1%! Ако тези капитали бяха инвестирани производително в България, тяхната доходност би била поне 5%. Въпреки това резидентните инвеститори предпочитат да инвестират в чужбина. </a:t>
            </a:r>
            <a:endParaRPr lang="en-US" sz="1200" dirty="0">
              <a:solidFill>
                <a:schemeClr val="bg1"/>
              </a:solidFill>
              <a:ea typeface="Calibri" panose="020F0502020204030204" pitchFamily="34" charset="0"/>
              <a:cs typeface="Times New Roman" panose="02020603050405020304" pitchFamily="18" charset="0"/>
            </a:endParaRPr>
          </a:p>
          <a:p>
            <a:pPr algn="just">
              <a:spcAft>
                <a:spcPts val="600"/>
              </a:spcAft>
              <a:buFont typeface="Arial" panose="020B0604020202020204" pitchFamily="34" charset="0"/>
              <a:buChar char="•"/>
            </a:pPr>
            <a:r>
              <a:rPr lang="bg-BG" sz="1200" dirty="0">
                <a:solidFill>
                  <a:schemeClr val="bg1"/>
                </a:solidFill>
                <a:ea typeface="Calibri" panose="020F0502020204030204" pitchFamily="34" charset="0"/>
                <a:cs typeface="Times New Roman" panose="02020603050405020304" pitchFamily="18" charset="0"/>
              </a:rPr>
              <a:t> Изтичането на капитали се ускорява. През 2017 г. сумарният износ на български капитали в чужбина се оценява на почти една трета от общия обем на </a:t>
            </a:r>
            <a:r>
              <a:rPr lang="bg-BG" sz="1200" i="1" dirty="0">
                <a:solidFill>
                  <a:schemeClr val="bg1"/>
                </a:solidFill>
                <a:ea typeface="Calibri" panose="020F0502020204030204" pitchFamily="34" charset="0"/>
                <a:cs typeface="Times New Roman" panose="02020603050405020304" pitchFamily="18" charset="0"/>
              </a:rPr>
              <a:t>Бруто образуване на основен капитал</a:t>
            </a:r>
            <a:r>
              <a:rPr lang="bg-BG" sz="1200" dirty="0">
                <a:solidFill>
                  <a:schemeClr val="bg1"/>
                </a:solidFill>
                <a:ea typeface="Calibri" panose="020F0502020204030204" pitchFamily="34" charset="0"/>
                <a:cs typeface="Times New Roman" panose="02020603050405020304" pitchFamily="18" charset="0"/>
              </a:rPr>
              <a:t>! Логичен е въпросът защо български капитали напускат страната и се реализират в чужбина, при една символична доходност? И още – какво следва да се направи, за да останат резидентните капитали в страната? </a:t>
            </a:r>
            <a:endParaRPr lang="en-US" sz="1200" dirty="0">
              <a:solidFill>
                <a:schemeClr val="bg1"/>
              </a:solidFill>
              <a:ea typeface="Calibri" panose="020F0502020204030204" pitchFamily="34" charset="0"/>
              <a:cs typeface="Times New Roman" panose="02020603050405020304" pitchFamily="18" charset="0"/>
            </a:endParaRPr>
          </a:p>
          <a:p>
            <a:pPr algn="just">
              <a:spcAft>
                <a:spcPts val="600"/>
              </a:spcAft>
              <a:buFont typeface="Arial" panose="020B0604020202020204" pitchFamily="34" charset="0"/>
              <a:buChar char="•"/>
            </a:pPr>
            <a:r>
              <a:rPr lang="bg-BG" sz="1200" dirty="0">
                <a:solidFill>
                  <a:schemeClr val="bg1"/>
                </a:solidFill>
                <a:ea typeface="Calibri" panose="020F0502020204030204" pitchFamily="34" charset="0"/>
              </a:rPr>
              <a:t> Една съществена част от инвестираните в портфейлни инвестиции в чужбина резидентни капитали са на местни парични и инвестиционни фондове. Ограничената дългова емисионна активност на правителството подтиква този вид инвеститори да търсят решение на своите проблеми в чужбина. Ако имаше възможност те да участват на вътрешния дългов паричен пазар, вероятно те биха го предпочели. В съзнателно създадената управленска ситуация български капитали се принуждават да подпомагат чуждестранни развити икономики, а не своята собствена икономика</a:t>
            </a:r>
            <a:endParaRPr lang="bg-BG" sz="1200" dirty="0">
              <a:solidFill>
                <a:schemeClr val="bg1"/>
              </a:solidFill>
            </a:endParaRPr>
          </a:p>
        </p:txBody>
      </p:sp>
      <p:pic>
        <p:nvPicPr>
          <p:cNvPr id="7170" name="Picture 1">
            <a:extLst>
              <a:ext uri="{FF2B5EF4-FFF2-40B4-BE49-F238E27FC236}">
                <a16:creationId xmlns:a16="http://schemas.microsoft.com/office/drawing/2014/main" id="{97A2FCA3-5606-40B3-94B6-972D1DBF6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588" y="1531465"/>
            <a:ext cx="3344686" cy="242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
            <a:extLst>
              <a:ext uri="{FF2B5EF4-FFF2-40B4-BE49-F238E27FC236}">
                <a16:creationId xmlns:a16="http://schemas.microsoft.com/office/drawing/2014/main" id="{A2389435-18B8-43B2-BC0D-5C0B5C2142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9022" y="4071730"/>
            <a:ext cx="3378892" cy="248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571931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03" y="1700808"/>
            <a:ext cx="11803309" cy="3168352"/>
          </a:xfrm>
        </p:spPr>
        <p:txBody>
          <a:bodyPr>
            <a:noAutofit/>
          </a:bodyPr>
          <a:lstStyle/>
          <a:p>
            <a:pPr marL="484632" algn="ctr" eaLnBrk="1" fontAlgn="auto" hangingPunct="1">
              <a:spcAft>
                <a:spcPts val="0"/>
              </a:spcAft>
              <a:defRPr/>
            </a:pPr>
            <a:r>
              <a:rPr lang="bg-BG" sz="2600" cap="all" dirty="0">
                <a:latin typeface="+mj-lt"/>
              </a:rPr>
              <a:t>Икономическо развитие и политика в България: </a:t>
            </a:r>
            <a:br>
              <a:rPr lang="bg-BG" sz="2600" cap="all" dirty="0">
                <a:latin typeface="+mj-lt"/>
              </a:rPr>
            </a:br>
            <a:r>
              <a:rPr lang="bg-BG" sz="2600" cap="all" dirty="0">
                <a:latin typeface="+mj-lt"/>
              </a:rPr>
              <a:t>оценки и очаквания </a:t>
            </a:r>
            <a:br>
              <a:rPr lang="bg-BG" sz="2800" cap="all" dirty="0">
                <a:latin typeface="+mj-lt"/>
              </a:rPr>
            </a:br>
            <a:br>
              <a:rPr lang="bg-BG" sz="2800" cap="all" dirty="0">
                <a:latin typeface="+mj-lt"/>
              </a:rPr>
            </a:br>
            <a:r>
              <a:rPr lang="bg-BG" sz="2400" dirty="0">
                <a:latin typeface="+mj-lt"/>
              </a:rPr>
              <a:t>Икономическа прогноза за средносрочно развитие на икономиката </a:t>
            </a:r>
            <a:r>
              <a:rPr lang="bg-BG" sz="2400" cap="all" dirty="0">
                <a:latin typeface="+mj-lt"/>
              </a:rPr>
              <a:t>– </a:t>
            </a:r>
            <a:r>
              <a:rPr lang="bg-BG" sz="2400" dirty="0">
                <a:latin typeface="+mj-lt"/>
              </a:rPr>
              <a:t>реален, външен, фискален и паричен сектори, пазар на труда</a:t>
            </a:r>
            <a:endParaRPr lang="bg-BG" sz="2400" dirty="0">
              <a:solidFill>
                <a:schemeClr val="accent1">
                  <a:tint val="83000"/>
                  <a:satMod val="150000"/>
                </a:schemeClr>
              </a:solidFill>
              <a:latin typeface="+mj-lt"/>
            </a:endParaRPr>
          </a:p>
        </p:txBody>
      </p:sp>
      <p:sp>
        <p:nvSpPr>
          <p:cNvPr id="5123" name="Subtitle 2"/>
          <p:cNvSpPr>
            <a:spLocks noGrp="1"/>
          </p:cNvSpPr>
          <p:nvPr>
            <p:ph type="subTitle" idx="1"/>
          </p:nvPr>
        </p:nvSpPr>
        <p:spPr>
          <a:xfrm>
            <a:off x="2085174" y="4428779"/>
            <a:ext cx="10011751" cy="600899"/>
          </a:xfrm>
        </p:spPr>
        <p:txBody>
          <a:bodyPr anchor="ctr"/>
          <a:lstStyle/>
          <a:p>
            <a:pPr algn="ctr" eaLnBrk="1" hangingPunct="1"/>
            <a:r>
              <a:rPr lang="bg-BG" altLang="en-US" i="1" dirty="0">
                <a:solidFill>
                  <a:schemeClr val="tx1"/>
                </a:solidFill>
                <a:latin typeface="Corbel" panose="020B0503020204020204" pitchFamily="34" charset="0"/>
              </a:rPr>
              <a:t>Виктор</a:t>
            </a:r>
            <a:r>
              <a:rPr lang="en-US" altLang="en-US" i="1" dirty="0">
                <a:solidFill>
                  <a:schemeClr val="tx1"/>
                </a:solidFill>
                <a:latin typeface="Corbel" panose="020B0503020204020204" pitchFamily="34" charset="0"/>
              </a:rPr>
              <a:t> Йоцов</a:t>
            </a:r>
            <a:r>
              <a:rPr lang="bg-BG" altLang="en-US" i="1" dirty="0">
                <a:solidFill>
                  <a:schemeClr val="tx1"/>
                </a:solidFill>
                <a:latin typeface="Corbel" panose="020B0503020204020204" pitchFamily="34" charset="0"/>
              </a:rPr>
              <a:t>, Гарабед Минасян, Недялко Несторов, Григор Сарийски, Победа Луканова </a:t>
            </a:r>
            <a:endParaRPr lang="bg-BG" altLang="en-US" sz="2400" b="1" dirty="0">
              <a:latin typeface="Corbel" panose="020B0503020204020204" pitchFamily="34" charset="0"/>
            </a:endParaRPr>
          </a:p>
        </p:txBody>
      </p:sp>
      <p:sp>
        <p:nvSpPr>
          <p:cNvPr id="5124" name="TextBox 3"/>
          <p:cNvSpPr txBox="1">
            <a:spLocks noChangeArrowheads="1"/>
          </p:cNvSpPr>
          <p:nvPr/>
        </p:nvSpPr>
        <p:spPr bwMode="auto">
          <a:xfrm>
            <a:off x="2424114" y="5516563"/>
            <a:ext cx="7127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bg-BG" altLang="en-US" kern="0" dirty="0">
                <a:solidFill>
                  <a:schemeClr val="bg1"/>
                </a:solidFill>
                <a:latin typeface="Century Gothic" panose="020B0502020202020204" pitchFamily="34" charset="0"/>
              </a:rPr>
              <a:t>28.0</a:t>
            </a:r>
            <a:r>
              <a:rPr lang="en-US" altLang="en-US" kern="0" dirty="0">
                <a:solidFill>
                  <a:schemeClr val="bg1"/>
                </a:solidFill>
                <a:latin typeface="Century Gothic" panose="020B0502020202020204" pitchFamily="34" charset="0"/>
              </a:rPr>
              <a:t>5</a:t>
            </a:r>
            <a:r>
              <a:rPr lang="bg-BG" altLang="en-US" kern="0" dirty="0">
                <a:solidFill>
                  <a:schemeClr val="bg1"/>
                </a:solidFill>
                <a:latin typeface="Century Gothic" panose="020B0502020202020204" pitchFamily="34" charset="0"/>
              </a:rPr>
              <a:t>.</a:t>
            </a:r>
            <a:r>
              <a:rPr lang="en-US" altLang="en-US" kern="0" dirty="0">
                <a:solidFill>
                  <a:schemeClr val="bg1"/>
                </a:solidFill>
                <a:latin typeface="Century Gothic" panose="020B0502020202020204" pitchFamily="34" charset="0"/>
              </a:rPr>
              <a:t>20</a:t>
            </a:r>
            <a:r>
              <a:rPr lang="bg-BG" altLang="en-US" kern="0" dirty="0">
                <a:solidFill>
                  <a:schemeClr val="bg1"/>
                </a:solidFill>
                <a:latin typeface="Century Gothic" panose="020B0502020202020204" pitchFamily="34" charset="0"/>
              </a:rPr>
              <a:t>18</a:t>
            </a:r>
            <a:r>
              <a:rPr lang="en-US" altLang="en-US" kern="0" dirty="0">
                <a:solidFill>
                  <a:schemeClr val="bg1"/>
                </a:solidFill>
                <a:latin typeface="Century Gothic" panose="020B0502020202020204" pitchFamily="34" charset="0"/>
              </a:rPr>
              <a:t> </a:t>
            </a:r>
            <a:r>
              <a:rPr lang="bg-BG" altLang="en-US" kern="0" dirty="0">
                <a:solidFill>
                  <a:schemeClr val="bg1"/>
                </a:solidFill>
                <a:latin typeface="Century Gothic" panose="020B0502020202020204" pitchFamily="34" charset="0"/>
              </a:rPr>
              <a:t>г.</a:t>
            </a:r>
          </a:p>
          <a:p>
            <a:pPr algn="ctr" eaLnBrk="1" hangingPunct="1"/>
            <a:r>
              <a:rPr lang="bg-BG" altLang="en-US" kern="0" dirty="0">
                <a:solidFill>
                  <a:schemeClr val="bg1"/>
                </a:solidFill>
                <a:latin typeface="Century Gothic" panose="020B0502020202020204" pitchFamily="34" charset="0"/>
              </a:rPr>
              <a:t>София</a:t>
            </a:r>
          </a:p>
        </p:txBody>
      </p:sp>
      <p:sp>
        <p:nvSpPr>
          <p:cNvPr id="5125" name="TextBox 4"/>
          <p:cNvSpPr txBox="1">
            <a:spLocks noChangeArrowheads="1"/>
          </p:cNvSpPr>
          <p:nvPr/>
        </p:nvSpPr>
        <p:spPr bwMode="auto">
          <a:xfrm>
            <a:off x="1524000" y="21431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bg-BG" altLang="en-US" sz="2800" b="1" kern="0" dirty="0">
                <a:latin typeface="Century Gothic" panose="020B0502020202020204" pitchFamily="34" charset="0"/>
              </a:rPr>
              <a:t>Институт за икономически изследвания при БАН</a:t>
            </a:r>
          </a:p>
        </p:txBody>
      </p:sp>
    </p:spTree>
    <p:custDataLst>
      <p:tags r:id="rId1"/>
    </p:custDataLst>
    <p:extLst>
      <p:ext uri="{BB962C8B-B14F-4D97-AF65-F5344CB8AC3E}">
        <p14:creationId xmlns:p14="http://schemas.microsoft.com/office/powerpoint/2010/main" val="12450574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269620"/>
            <a:ext cx="11752976" cy="914321"/>
          </a:xfrm>
          <a:ln>
            <a:solidFill>
              <a:schemeClr val="accent1"/>
            </a:solidFill>
          </a:ln>
        </p:spPr>
        <p:txBody>
          <a:bodyPr/>
          <a:lstStyle/>
          <a:p>
            <a:pPr algn="ctr" eaLnBrk="1" fontAlgn="auto" hangingPunct="1">
              <a:spcAft>
                <a:spcPts val="0"/>
              </a:spcAft>
              <a:defRPr/>
            </a:pPr>
            <a:r>
              <a:rPr lang="bg-BG" sz="3200" dirty="0"/>
              <a:t>Фискален сектор</a:t>
            </a:r>
            <a:endParaRPr lang="bg-BG" sz="3600" dirty="0">
              <a:solidFill>
                <a:schemeClr val="accent1">
                  <a:satMod val="150000"/>
                </a:schemeClr>
              </a:solidFill>
              <a:latin typeface="+mj-lt"/>
            </a:endParaRPr>
          </a:p>
        </p:txBody>
      </p:sp>
      <p:sp>
        <p:nvSpPr>
          <p:cNvPr id="9" name="TextBox 8"/>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sp>
        <p:nvSpPr>
          <p:cNvPr id="3" name="TextBox 2"/>
          <p:cNvSpPr txBox="1"/>
          <p:nvPr/>
        </p:nvSpPr>
        <p:spPr>
          <a:xfrm>
            <a:off x="286157" y="1740027"/>
            <a:ext cx="5809843" cy="1569660"/>
          </a:xfrm>
          <a:prstGeom prst="rect">
            <a:avLst/>
          </a:prstGeom>
          <a:noFill/>
        </p:spPr>
        <p:txBody>
          <a:bodyPr wrap="square" rtlCol="0">
            <a:spAutoFit/>
          </a:bodyPr>
          <a:lstStyle/>
          <a:p>
            <a:r>
              <a:rPr lang="bg-BG" sz="1600" dirty="0">
                <a:solidFill>
                  <a:schemeClr val="bg1"/>
                </a:solidFill>
                <a:ea typeface="Calibri" panose="020F0502020204030204" pitchFamily="34" charset="0"/>
              </a:rPr>
              <a:t>МФ съумява да се ориентира сравнително добре в нетривиалната кризисна икономическа среда и да оценява със задоволителна точност приходната част на КФП. Планираните приходи и помощи се изпълняват, вкл. и за 2017 г., когато се отбелязва почти пълно покритие между план и изпълнение.</a:t>
            </a:r>
            <a:endParaRPr lang="bg-BG" sz="1600" dirty="0">
              <a:solidFill>
                <a:schemeClr val="bg1"/>
              </a:solidFill>
            </a:endParaRPr>
          </a:p>
        </p:txBody>
      </p:sp>
      <p:graphicFrame>
        <p:nvGraphicFramePr>
          <p:cNvPr id="6" name="Chart 5">
            <a:extLst>
              <a:ext uri="{FF2B5EF4-FFF2-40B4-BE49-F238E27FC236}">
                <a16:creationId xmlns:a16="http://schemas.microsoft.com/office/drawing/2014/main" id="{C1794AAD-A480-4C7C-B000-7E2495032519}"/>
              </a:ext>
            </a:extLst>
          </p:cNvPr>
          <p:cNvGraphicFramePr>
            <a:graphicFrameLocks noGrp="1"/>
          </p:cNvGraphicFramePr>
          <p:nvPr>
            <p:extLst>
              <p:ext uri="{D42A27DB-BD31-4B8C-83A1-F6EECF244321}">
                <p14:modId xmlns:p14="http://schemas.microsoft.com/office/powerpoint/2010/main" val="4163832905"/>
              </p:ext>
            </p:extLst>
          </p:nvPr>
        </p:nvGraphicFramePr>
        <p:xfrm>
          <a:off x="6648628" y="1873871"/>
          <a:ext cx="5442730" cy="3927251"/>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B31FC031-6461-46F0-BAFB-D1AFF66D9D66}"/>
              </a:ext>
            </a:extLst>
          </p:cNvPr>
          <p:cNvSpPr/>
          <p:nvPr/>
        </p:nvSpPr>
        <p:spPr>
          <a:xfrm>
            <a:off x="286157" y="3651985"/>
            <a:ext cx="6096000" cy="2554545"/>
          </a:xfrm>
          <a:prstGeom prst="rect">
            <a:avLst/>
          </a:prstGeom>
        </p:spPr>
        <p:txBody>
          <a:bodyPr>
            <a:spAutoFit/>
          </a:bodyPr>
          <a:lstStyle/>
          <a:p>
            <a:r>
              <a:rPr lang="bg-BG"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Планирането на разходната част на КФП се отдава значително по-трудно на МФ, отколкото на приходната част. Особено влошаване и неизпълнение на планираните разходни показатели се забелязва през последните две години. Разходната част се поддава повече на преки управленски въздействия, поради което хроничното изоставане на действително направените разходи от планираните следва да се обясни със съзнателно провеждана рестриктивна фискална политика, която обаче не винаги е от полза за икономическата динамика.</a:t>
            </a:r>
            <a:endParaRPr lang="bg-BG" sz="1600" dirty="0">
              <a:solidFill>
                <a:schemeClr val="bg1"/>
              </a:solidFill>
            </a:endParaRPr>
          </a:p>
        </p:txBody>
      </p:sp>
    </p:spTree>
    <p:custDataLst>
      <p:tags r:id="rId1"/>
    </p:custDataLst>
    <p:extLst>
      <p:ext uri="{BB962C8B-B14F-4D97-AF65-F5344CB8AC3E}">
        <p14:creationId xmlns:p14="http://schemas.microsoft.com/office/powerpoint/2010/main" val="8289485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269620"/>
            <a:ext cx="11752976" cy="914321"/>
          </a:xfrm>
          <a:ln>
            <a:solidFill>
              <a:schemeClr val="accent1"/>
            </a:solidFill>
          </a:ln>
        </p:spPr>
        <p:txBody>
          <a:bodyPr/>
          <a:lstStyle/>
          <a:p>
            <a:pPr algn="ctr" eaLnBrk="1" fontAlgn="auto" hangingPunct="1">
              <a:spcAft>
                <a:spcPts val="0"/>
              </a:spcAft>
              <a:defRPr/>
            </a:pPr>
            <a:r>
              <a:rPr lang="bg-BG" sz="3200" dirty="0"/>
              <a:t>Акценти в приходната част на КФП</a:t>
            </a:r>
            <a:endParaRPr lang="bg-BG" sz="3600" dirty="0">
              <a:solidFill>
                <a:schemeClr val="accent1">
                  <a:satMod val="150000"/>
                </a:schemeClr>
              </a:solidFill>
              <a:latin typeface="+mj-lt"/>
            </a:endParaRPr>
          </a:p>
        </p:txBody>
      </p:sp>
      <p:sp>
        <p:nvSpPr>
          <p:cNvPr id="9" name="TextBox 8"/>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graphicFrame>
        <p:nvGraphicFramePr>
          <p:cNvPr id="10" name="Chart 9">
            <a:extLst>
              <a:ext uri="{FF2B5EF4-FFF2-40B4-BE49-F238E27FC236}">
                <a16:creationId xmlns:a16="http://schemas.microsoft.com/office/drawing/2014/main" id="{D2CCB596-E3D5-43B0-9104-F27484B380CC}"/>
              </a:ext>
            </a:extLst>
          </p:cNvPr>
          <p:cNvGraphicFramePr>
            <a:graphicFrameLocks/>
          </p:cNvGraphicFramePr>
          <p:nvPr>
            <p:extLst>
              <p:ext uri="{D42A27DB-BD31-4B8C-83A1-F6EECF244321}">
                <p14:modId xmlns:p14="http://schemas.microsoft.com/office/powerpoint/2010/main" val="1774338010"/>
              </p:ext>
            </p:extLst>
          </p:nvPr>
        </p:nvGraphicFramePr>
        <p:xfrm>
          <a:off x="6797861" y="2304045"/>
          <a:ext cx="5300133" cy="389466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A80E6C30-20DA-477C-9FEF-A05412004654}"/>
              </a:ext>
            </a:extLst>
          </p:cNvPr>
          <p:cNvSpPr/>
          <p:nvPr/>
        </p:nvSpPr>
        <p:spPr>
          <a:xfrm>
            <a:off x="7115405" y="1663178"/>
            <a:ext cx="4665043" cy="584775"/>
          </a:xfrm>
          <a:prstGeom prst="rect">
            <a:avLst/>
          </a:prstGeom>
        </p:spPr>
        <p:txBody>
          <a:bodyPr wrap="square">
            <a:spAutoFit/>
          </a:bodyPr>
          <a:lstStyle/>
          <a:p>
            <a:pPr algn="ctr"/>
            <a:r>
              <a:rPr lang="bg-BG" sz="16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Нетни постъпления от европейските фондове </a:t>
            </a:r>
            <a:br>
              <a:rPr lang="bg-BG" sz="16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bg-BG" sz="16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(12-месечна акумулирана сума, млн. евро)</a:t>
            </a:r>
            <a:endParaRPr lang="bg-BG" sz="1600" dirty="0">
              <a:solidFill>
                <a:schemeClr val="bg1"/>
              </a:solidFill>
              <a:effectLst>
                <a:outerShdw blurRad="38100" dist="38100" dir="2700000" algn="tl">
                  <a:srgbClr val="000000">
                    <a:alpha val="43137"/>
                  </a:srgbClr>
                </a:outerShdw>
              </a:effectLst>
            </a:endParaRPr>
          </a:p>
        </p:txBody>
      </p:sp>
      <p:sp>
        <p:nvSpPr>
          <p:cNvPr id="14" name="Rectangle 3">
            <a:extLst>
              <a:ext uri="{FF2B5EF4-FFF2-40B4-BE49-F238E27FC236}">
                <a16:creationId xmlns:a16="http://schemas.microsoft.com/office/drawing/2014/main" id="{FAA78841-9D86-43B4-A285-7559ADF6939E}"/>
              </a:ext>
            </a:extLst>
          </p:cNvPr>
          <p:cNvSpPr>
            <a:spLocks noChangeArrowheads="1"/>
          </p:cNvSpPr>
          <p:nvPr/>
        </p:nvSpPr>
        <p:spPr bwMode="auto">
          <a:xfrm>
            <a:off x="184558" y="4101376"/>
            <a:ext cx="637861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14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В същото време, обезпокоително е силното колебание на усвоените помощи от ЕС. Техният относителен максимум се достига през 2015-2016 г., което се свързва с допълнително предвидените две години за усвояване на средствата от програмния период 2007-2013 г. Усвояването на помощите от ЕС от следващия програмен период 2014-2020 г. изостава, при това чувствително. В това отношение макроикономическото управление на страната остава в дълг към населението и следва своевременно и безусловно да намери път към равномерното и последователно усвояване на номиналните помощи, предоставяни от ЕС</a:t>
            </a:r>
            <a:r>
              <a:rPr lang="bg-BG" altLang="en-US" sz="1400" dirty="0">
                <a:solidFill>
                  <a:schemeClr val="bg1"/>
                </a:solidFill>
                <a:ea typeface="Times New Roman" panose="02020603050405020304" pitchFamily="18" charset="0"/>
                <a:cs typeface="Arial" panose="020B0604020202020204" pitchFamily="34" charset="0"/>
              </a:rPr>
              <a:t>.</a:t>
            </a:r>
            <a:endParaRPr kumimoji="0" lang="en-US" altLang="en-US" sz="1400" b="0" i="0" u="none" strike="noStrike" cap="none" normalizeH="0" baseline="0" dirty="0">
              <a:ln>
                <a:noFill/>
              </a:ln>
              <a:solidFill>
                <a:schemeClr val="bg1"/>
              </a:solidFill>
              <a:effectLst/>
            </a:endParaRPr>
          </a:p>
        </p:txBody>
      </p:sp>
      <p:sp>
        <p:nvSpPr>
          <p:cNvPr id="15" name="Rectangle 4">
            <a:extLst>
              <a:ext uri="{FF2B5EF4-FFF2-40B4-BE49-F238E27FC236}">
                <a16:creationId xmlns:a16="http://schemas.microsoft.com/office/drawing/2014/main" id="{D7AFF9FD-11B8-47F8-A171-048670EBB3F7}"/>
              </a:ext>
            </a:extLst>
          </p:cNvPr>
          <p:cNvSpPr>
            <a:spLocks noChangeArrowheads="1"/>
          </p:cNvSpPr>
          <p:nvPr/>
        </p:nvSpPr>
        <p:spPr bwMode="auto">
          <a:xfrm>
            <a:off x="184558" y="1590814"/>
            <a:ext cx="63017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В агрегираната структура на приходната част на КФП се установяват съществени промени - последователно и систематично нараства делът на данъчните приходи от 2010 г. насам, което може да се отдаде на подобрение на данъчната събираемост. Още повече, че за разглеждания период не са отбелязани значими промени в данъчната система и данъчните ставки. Като изключение може да се отбележат постъпленията от социално- и здравноосигурителни вноски – те са с 1.6 пр. п. по-високи спрямо 2010 г. като следствие най-вече от промени в осигурителните нормативи. </a:t>
            </a:r>
            <a:endParaRPr kumimoji="0" lang="bg-BG" altLang="en-US" sz="1400" b="0" i="0" u="none" strike="noStrike" cap="none" normalizeH="0" baseline="0" dirty="0">
              <a:ln>
                <a:noFill/>
              </a:ln>
              <a:solidFill>
                <a:schemeClr val="bg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2387912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93B5A-6D9C-4D9D-B31F-41D7BC8B0075}"/>
              </a:ext>
            </a:extLst>
          </p:cNvPr>
          <p:cNvSpPr>
            <a:spLocks noGrp="1"/>
          </p:cNvSpPr>
          <p:nvPr>
            <p:ph idx="1"/>
          </p:nvPr>
        </p:nvSpPr>
        <p:spPr>
          <a:xfrm>
            <a:off x="216492" y="1484267"/>
            <a:ext cx="6261219" cy="4882350"/>
          </a:xfrm>
        </p:spPr>
        <p:txBody>
          <a:bodyPr/>
          <a:lstStyle/>
          <a:p>
            <a:pPr marL="119062" indent="0">
              <a:spcAft>
                <a:spcPts val="600"/>
              </a:spcAft>
              <a:buNone/>
            </a:pPr>
            <a:r>
              <a:rPr lang="bg-BG" sz="1200" dirty="0">
                <a:solidFill>
                  <a:schemeClr val="bg1"/>
                </a:solidFill>
              </a:rPr>
              <a:t>Специфична е динамиката на данъчните постъпления, свързани с действието на т.нар. </a:t>
            </a:r>
            <a:r>
              <a:rPr lang="bg-BG" sz="1200" i="1" dirty="0">
                <a:solidFill>
                  <a:schemeClr val="bg1"/>
                </a:solidFill>
              </a:rPr>
              <a:t>плосък данък</a:t>
            </a:r>
            <a:r>
              <a:rPr lang="bg-BG" sz="1200" dirty="0">
                <a:solidFill>
                  <a:schemeClr val="bg1"/>
                </a:solidFill>
              </a:rPr>
              <a:t>. Изминалите девет години на действието на плоския данък у нас дават основания за анализ и равносметка.</a:t>
            </a:r>
            <a:endParaRPr lang="en-US" sz="1200" dirty="0">
              <a:solidFill>
                <a:schemeClr val="bg1"/>
              </a:solidFill>
            </a:endParaRPr>
          </a:p>
          <a:p>
            <a:pPr marL="0">
              <a:spcAft>
                <a:spcPts val="600"/>
              </a:spcAft>
              <a:buClrTx/>
            </a:pPr>
            <a:r>
              <a:rPr lang="bg-BG" sz="1200" i="1" u="sng" dirty="0">
                <a:solidFill>
                  <a:schemeClr val="bg1"/>
                </a:solidFill>
              </a:rPr>
              <a:t>Първо,</a:t>
            </a:r>
            <a:r>
              <a:rPr lang="bg-BG" sz="1200" dirty="0">
                <a:solidFill>
                  <a:schemeClr val="bg1"/>
                </a:solidFill>
              </a:rPr>
              <a:t> практиката не подкрепя хипотезата за позитивна връзка с инвестиционната активност. БВП и потреблението успяха да възстановят и да превишат с повече от една десета предкризисните си равнища (в реални измерения), докато инвестициите остават устойчиво на равнище от около две-трети от последната некризисна година.</a:t>
            </a:r>
            <a:endParaRPr lang="en-US" sz="1200" dirty="0">
              <a:solidFill>
                <a:schemeClr val="bg1"/>
              </a:solidFill>
            </a:endParaRPr>
          </a:p>
          <a:p>
            <a:pPr marL="0">
              <a:spcAft>
                <a:spcPts val="600"/>
              </a:spcAft>
              <a:buClrTx/>
            </a:pPr>
            <a:r>
              <a:rPr lang="bg-BG" sz="1200" i="1" u="sng" dirty="0">
                <a:solidFill>
                  <a:schemeClr val="bg1"/>
                </a:solidFill>
              </a:rPr>
              <a:t>Второ</a:t>
            </a:r>
            <a:r>
              <a:rPr lang="bg-BG" sz="1200" dirty="0">
                <a:solidFill>
                  <a:schemeClr val="bg1"/>
                </a:solidFill>
              </a:rPr>
              <a:t>, очакванията за по-високи постъпления в КФП и за „</a:t>
            </a:r>
            <a:r>
              <a:rPr lang="bg-BG" sz="1200" i="1" dirty="0">
                <a:solidFill>
                  <a:schemeClr val="bg1"/>
                </a:solidFill>
              </a:rPr>
              <a:t>осветляване</a:t>
            </a:r>
            <a:r>
              <a:rPr lang="bg-BG" sz="1200" dirty="0">
                <a:solidFill>
                  <a:schemeClr val="bg1"/>
                </a:solidFill>
              </a:rPr>
              <a:t>” на икономиката не се оправдават. Относителните постъпления (спрямо БВП) в последната година с неплосък данък (2008 г.) остават непостигнати. </a:t>
            </a:r>
            <a:endParaRPr lang="en-US" sz="1200" dirty="0">
              <a:solidFill>
                <a:schemeClr val="bg1"/>
              </a:solidFill>
            </a:endParaRPr>
          </a:p>
          <a:p>
            <a:pPr marL="0">
              <a:spcAft>
                <a:spcPts val="600"/>
              </a:spcAft>
              <a:buClrTx/>
            </a:pPr>
            <a:r>
              <a:rPr lang="bg-BG" sz="1200" i="1" u="sng" dirty="0">
                <a:solidFill>
                  <a:schemeClr val="bg1"/>
                </a:solidFill>
              </a:rPr>
              <a:t>Трето</a:t>
            </a:r>
            <a:r>
              <a:rPr lang="bg-BG" sz="1200" dirty="0">
                <a:solidFill>
                  <a:schemeClr val="bg1"/>
                </a:solidFill>
              </a:rPr>
              <a:t>, плоският данък съдейства за увеличаване на социално-икономическото неравенство. Разслоението в страната за разглеждания период, измерен с коефициента на </a:t>
            </a:r>
            <a:r>
              <a:rPr lang="en-US" sz="1200" dirty="0">
                <a:solidFill>
                  <a:schemeClr val="bg1"/>
                </a:solidFill>
              </a:rPr>
              <a:t>Gini</a:t>
            </a:r>
            <a:r>
              <a:rPr lang="bg-BG" sz="1200" dirty="0">
                <a:solidFill>
                  <a:schemeClr val="bg1"/>
                </a:solidFill>
              </a:rPr>
              <a:t>, последователно нараства, за да достигне екстремални стойности в рамките на ЕС към края на периода. </a:t>
            </a:r>
            <a:endParaRPr lang="en-US" sz="1200" dirty="0">
              <a:solidFill>
                <a:schemeClr val="bg1"/>
              </a:solidFill>
            </a:endParaRPr>
          </a:p>
          <a:p>
            <a:pPr marL="0">
              <a:spcAft>
                <a:spcPts val="600"/>
              </a:spcAft>
              <a:buClrTx/>
            </a:pPr>
            <a:r>
              <a:rPr lang="bg-BG" sz="1200" i="1" u="sng" dirty="0">
                <a:solidFill>
                  <a:schemeClr val="bg1"/>
                </a:solidFill>
              </a:rPr>
              <a:t>Четвърто</a:t>
            </a:r>
            <a:r>
              <a:rPr lang="bg-BG" sz="1200" dirty="0">
                <a:solidFill>
                  <a:schemeClr val="bg1"/>
                </a:solidFill>
              </a:rPr>
              <a:t>, плоският данък облекчава работата на данъчната администрация. Този аргумент обаче не е редно да се привежда.</a:t>
            </a:r>
          </a:p>
          <a:p>
            <a:pPr marL="0" indent="0">
              <a:spcBef>
                <a:spcPts val="1200"/>
              </a:spcBef>
              <a:spcAft>
                <a:spcPts val="600"/>
              </a:spcAft>
              <a:buClrTx/>
              <a:buNone/>
            </a:pPr>
            <a:r>
              <a:rPr lang="bg-BG" sz="1400" dirty="0">
                <a:solidFill>
                  <a:srgbClr val="FF0000"/>
                </a:solidFill>
              </a:rPr>
              <a:t>Почти десетилетното действие на плоския данък от 10% у нас дава основания за преосмисляне на приетото решение в интерес на ефективно и по-справедливо действие и функциониране на преразпределителните процеси.</a:t>
            </a:r>
          </a:p>
        </p:txBody>
      </p:sp>
      <p:sp>
        <p:nvSpPr>
          <p:cNvPr id="2" name="Title 1"/>
          <p:cNvSpPr>
            <a:spLocks noGrp="1"/>
          </p:cNvSpPr>
          <p:nvPr>
            <p:ph type="title"/>
          </p:nvPr>
        </p:nvSpPr>
        <p:spPr>
          <a:xfrm>
            <a:off x="216492" y="238125"/>
            <a:ext cx="11860273" cy="871476"/>
          </a:xfrm>
          <a:ln>
            <a:solidFill>
              <a:schemeClr val="accent1"/>
            </a:solidFill>
          </a:ln>
        </p:spPr>
        <p:txBody>
          <a:bodyPr/>
          <a:lstStyle/>
          <a:p>
            <a:pPr algn="ctr" eaLnBrk="1" fontAlgn="auto" hangingPunct="1">
              <a:spcAft>
                <a:spcPts val="0"/>
              </a:spcAft>
              <a:defRPr/>
            </a:pPr>
            <a:r>
              <a:rPr lang="bg-BG" sz="3200" dirty="0"/>
              <a:t>Акценти в приходната част на КФП</a:t>
            </a:r>
            <a:endParaRPr lang="bg-BG" sz="3600" dirty="0">
              <a:solidFill>
                <a:schemeClr val="accent1">
                  <a:satMod val="150000"/>
                </a:schemeClr>
              </a:solidFill>
              <a:latin typeface="+mj-lt"/>
            </a:endParaRPr>
          </a:p>
        </p:txBody>
      </p:sp>
      <p:sp>
        <p:nvSpPr>
          <p:cNvPr id="9" name="TextBox 8"/>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pic>
        <p:nvPicPr>
          <p:cNvPr id="2050" name="Picture 2">
            <a:extLst>
              <a:ext uri="{FF2B5EF4-FFF2-40B4-BE49-F238E27FC236}">
                <a16:creationId xmlns:a16="http://schemas.microsoft.com/office/drawing/2014/main" id="{07FBBC16-8B62-4493-A816-C74FC58C4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930" y="2631292"/>
            <a:ext cx="4987836" cy="336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EDFCAC2-D1D1-448B-8DBA-612804F68B92}"/>
              </a:ext>
            </a:extLst>
          </p:cNvPr>
          <p:cNvSpPr/>
          <p:nvPr/>
        </p:nvSpPr>
        <p:spPr>
          <a:xfrm>
            <a:off x="7287826" y="2028204"/>
            <a:ext cx="4788940" cy="369332"/>
          </a:xfrm>
          <a:prstGeom prst="rect">
            <a:avLst/>
          </a:prstGeom>
        </p:spPr>
        <p:txBody>
          <a:bodyPr wrap="none">
            <a:spAutoFit/>
          </a:bodyPr>
          <a:lstStyle/>
          <a:p>
            <a:r>
              <a:rPr lang="bg-BG"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БВП, крайно потребление и инвестиции</a:t>
            </a:r>
            <a:endParaRPr lang="bg-BG"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0319339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4" y="332345"/>
            <a:ext cx="11972926" cy="809625"/>
          </a:xfrm>
          <a:ln>
            <a:solidFill>
              <a:schemeClr val="accent1"/>
            </a:solidFill>
          </a:ln>
        </p:spPr>
        <p:txBody>
          <a:bodyPr/>
          <a:lstStyle/>
          <a:p>
            <a:pPr algn="ctr" eaLnBrk="1" fontAlgn="auto" hangingPunct="1">
              <a:spcAft>
                <a:spcPts val="0"/>
              </a:spcAft>
              <a:defRPr/>
            </a:pPr>
            <a:r>
              <a:rPr lang="bg-BG" sz="3200" dirty="0"/>
              <a:t>Акценти в разходната част на КФП</a:t>
            </a:r>
            <a:endParaRPr lang="bg-BG" sz="3600" dirty="0">
              <a:solidFill>
                <a:schemeClr val="accent1">
                  <a:satMod val="150000"/>
                </a:schemeClr>
              </a:solidFill>
              <a:latin typeface="+mj-lt"/>
            </a:endParaRPr>
          </a:p>
        </p:txBody>
      </p:sp>
      <p:sp>
        <p:nvSpPr>
          <p:cNvPr id="9" name="TextBox 8"/>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28.05.2018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sp>
        <p:nvSpPr>
          <p:cNvPr id="6" name="Content Placeholder 5">
            <a:extLst>
              <a:ext uri="{FF2B5EF4-FFF2-40B4-BE49-F238E27FC236}">
                <a16:creationId xmlns:a16="http://schemas.microsoft.com/office/drawing/2014/main" id="{DE9DE2B2-036D-42A1-AF7B-1303E4EEF719}"/>
              </a:ext>
            </a:extLst>
          </p:cNvPr>
          <p:cNvSpPr>
            <a:spLocks noGrp="1"/>
          </p:cNvSpPr>
          <p:nvPr>
            <p:ph idx="1"/>
          </p:nvPr>
        </p:nvSpPr>
        <p:spPr>
          <a:xfrm>
            <a:off x="85724" y="1619345"/>
            <a:ext cx="6381751" cy="4992593"/>
          </a:xfrm>
        </p:spPr>
        <p:txBody>
          <a:bodyPr/>
          <a:lstStyle/>
          <a:p>
            <a:pPr algn="just">
              <a:spcAft>
                <a:spcPts val="600"/>
              </a:spcAft>
              <a:buClr>
                <a:schemeClr val="bg1"/>
              </a:buClr>
            </a:pPr>
            <a:r>
              <a:rPr lang="bg-BG" sz="1400" dirty="0">
                <a:solidFill>
                  <a:schemeClr val="bg1"/>
                </a:solidFill>
              </a:rPr>
              <a:t>Реализираните излишъци по КФП през последните две години се дължат в решаваща степен на недоизпълнението на разходната част и в много по-малка степен на приходната.</a:t>
            </a:r>
          </a:p>
          <a:p>
            <a:pPr algn="just">
              <a:spcAft>
                <a:spcPts val="600"/>
              </a:spcAft>
              <a:buClr>
                <a:schemeClr val="bg1"/>
              </a:buClr>
            </a:pPr>
            <a:r>
              <a:rPr lang="bg-BG" sz="1400" dirty="0">
                <a:solidFill>
                  <a:schemeClr val="bg1"/>
                </a:solidFill>
              </a:rPr>
              <a:t>Капиталовите разходи в КФП заслужават специално внимание. Почти традиционно отчетените капиталови разходи изостават чувствително от планираните. За 2009-2017 г. са „</a:t>
            </a:r>
            <a:r>
              <a:rPr lang="bg-BG" sz="1400" i="1" dirty="0">
                <a:solidFill>
                  <a:schemeClr val="bg1"/>
                </a:solidFill>
              </a:rPr>
              <a:t>спестени</a:t>
            </a:r>
            <a:r>
              <a:rPr lang="bg-BG" sz="1400" dirty="0">
                <a:solidFill>
                  <a:schemeClr val="bg1"/>
                </a:solidFill>
              </a:rPr>
              <a:t>” повече от 10 млрд. лв. капиталови разходи (държавни инвестиции) от официално планираните. Ако те бяха реализирани, БВП щеше да бъде с около 33 млрд. лв. повече, т.е. към 2017 г. БВП можеше да бъде примерно с около една трета повече. </a:t>
            </a:r>
            <a:endParaRPr lang="en-US" sz="1400" dirty="0">
              <a:solidFill>
                <a:schemeClr val="bg1"/>
              </a:solidFill>
            </a:endParaRPr>
          </a:p>
          <a:p>
            <a:pPr algn="just">
              <a:spcAft>
                <a:spcPts val="600"/>
              </a:spcAft>
              <a:buClr>
                <a:schemeClr val="bg1"/>
              </a:buClr>
            </a:pPr>
            <a:r>
              <a:rPr lang="bg-BG" sz="1400" dirty="0">
                <a:solidFill>
                  <a:schemeClr val="bg1"/>
                </a:solidFill>
              </a:rPr>
              <a:t>При капиталовите разходи се откроява много по-ясно и отчетливо въздържането през първите 11 месеца на годината, особено през последните две години, когато делът на капиталовите разходи, разпределени през м. декември, достига до изключително високите 46% от общата им годишна величина! При такъв модел на </a:t>
            </a:r>
            <a:r>
              <a:rPr lang="bg-BG" sz="1400" dirty="0" err="1">
                <a:solidFill>
                  <a:schemeClr val="bg1"/>
                </a:solidFill>
              </a:rPr>
              <a:t>помесечно</a:t>
            </a:r>
            <a:r>
              <a:rPr lang="bg-BG" sz="1400" dirty="0">
                <a:solidFill>
                  <a:schemeClr val="bg1"/>
                </a:solidFill>
              </a:rPr>
              <a:t> разпределение не може да се осигури необходимата и желана ефективност на държавните инвестиции, нито пък да се въздейства позитивно върху частните инвеститори. </a:t>
            </a:r>
            <a:endParaRPr lang="en-US" sz="1400" dirty="0">
              <a:solidFill>
                <a:schemeClr val="bg1"/>
              </a:solidFill>
            </a:endParaRPr>
          </a:p>
          <a:p>
            <a:pPr algn="just">
              <a:spcAft>
                <a:spcPts val="600"/>
              </a:spcAft>
              <a:buClr>
                <a:schemeClr val="bg1"/>
              </a:buClr>
            </a:pPr>
            <a:r>
              <a:rPr lang="bg-BG" sz="1400" dirty="0">
                <a:solidFill>
                  <a:schemeClr val="bg1"/>
                </a:solidFill>
              </a:rPr>
              <a:t>Капиталови разходи служат и се приемат до голяма степен като своеобразен буфер при изпълнението на най-строго наблюдавания показател от страна на Народното събрание – дефицита на КФП.</a:t>
            </a:r>
          </a:p>
        </p:txBody>
      </p:sp>
      <p:pic>
        <p:nvPicPr>
          <p:cNvPr id="3074" name="Picture 1">
            <a:extLst>
              <a:ext uri="{FF2B5EF4-FFF2-40B4-BE49-F238E27FC236}">
                <a16:creationId xmlns:a16="http://schemas.microsoft.com/office/drawing/2014/main" id="{92EC3D2C-6FE6-4F6C-AFE1-01D989957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695" y="1751130"/>
            <a:ext cx="3499893" cy="225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D2401E5-0FD8-48E2-AADC-4DAF79FA7BE7}"/>
              </a:ext>
            </a:extLst>
          </p:cNvPr>
          <p:cNvSpPr/>
          <p:nvPr/>
        </p:nvSpPr>
        <p:spPr>
          <a:xfrm>
            <a:off x="8759297" y="1450785"/>
            <a:ext cx="1330685" cy="276999"/>
          </a:xfrm>
          <a:prstGeom prst="rect">
            <a:avLst/>
          </a:prstGeom>
        </p:spPr>
        <p:txBody>
          <a:bodyPr wrap="none">
            <a:spAutoFit/>
          </a:bodyPr>
          <a:lstStyle/>
          <a:p>
            <a:r>
              <a:rPr lang="bg-BG" sz="12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Разходи в КФП</a:t>
            </a:r>
            <a:endParaRPr lang="bg-BG" sz="1200" b="1" dirty="0">
              <a:solidFill>
                <a:schemeClr val="bg1"/>
              </a:solidFill>
              <a:effectLst>
                <a:outerShdw blurRad="38100" dist="38100" dir="2700000" algn="tl">
                  <a:srgbClr val="000000">
                    <a:alpha val="43137"/>
                  </a:srgbClr>
                </a:outerShdw>
              </a:effectLst>
            </a:endParaRPr>
          </a:p>
        </p:txBody>
      </p:sp>
      <p:pic>
        <p:nvPicPr>
          <p:cNvPr id="3075" name="Picture 1">
            <a:extLst>
              <a:ext uri="{FF2B5EF4-FFF2-40B4-BE49-F238E27FC236}">
                <a16:creationId xmlns:a16="http://schemas.microsoft.com/office/drawing/2014/main" id="{ACAAEED7-0429-49E8-ABB8-DA26F3644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9876"/>
            <a:ext cx="3524214" cy="228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58F9177-F1FC-4988-AA7D-87AD3F13F0BD}"/>
              </a:ext>
            </a:extLst>
          </p:cNvPr>
          <p:cNvSpPr/>
          <p:nvPr/>
        </p:nvSpPr>
        <p:spPr>
          <a:xfrm>
            <a:off x="7653845" y="4050749"/>
            <a:ext cx="3463640" cy="276999"/>
          </a:xfrm>
          <a:prstGeom prst="rect">
            <a:avLst/>
          </a:prstGeom>
        </p:spPr>
        <p:txBody>
          <a:bodyPr wrap="none">
            <a:spAutoFit/>
          </a:bodyPr>
          <a:lstStyle/>
          <a:p>
            <a:pPr algn="ctr"/>
            <a:r>
              <a:rPr lang="bg-BG" sz="12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Капиталови разходи в КФП за м. декември</a:t>
            </a:r>
            <a:endParaRPr lang="bg-BG" sz="1200"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7482178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A2A27D-8996-480C-8586-425D77595997}"/>
              </a:ext>
            </a:extLst>
          </p:cNvPr>
          <p:cNvSpPr>
            <a:spLocks noGrp="1"/>
          </p:cNvSpPr>
          <p:nvPr>
            <p:ph idx="1"/>
          </p:nvPr>
        </p:nvSpPr>
        <p:spPr>
          <a:xfrm>
            <a:off x="133349" y="1612899"/>
            <a:ext cx="7096125" cy="5140325"/>
          </a:xfrm>
        </p:spPr>
        <p:txBody>
          <a:bodyPr/>
          <a:lstStyle/>
          <a:p>
            <a:pPr marL="0" indent="0" algn="just">
              <a:spcAft>
                <a:spcPts val="300"/>
              </a:spcAft>
              <a:buClr>
                <a:schemeClr val="bg1"/>
              </a:buClr>
            </a:pPr>
            <a:r>
              <a:rPr lang="bg-BG" sz="1200" dirty="0">
                <a:solidFill>
                  <a:schemeClr val="bg1"/>
                </a:solidFill>
              </a:rPr>
              <a:t> Стана вече традиция България да се придържа към по-консервативни фискални параметри, независимо от конфигурацията на правителството. Оценката на този факт не е еднозначна. </a:t>
            </a:r>
          </a:p>
          <a:p>
            <a:pPr marL="0" indent="0" algn="just">
              <a:spcAft>
                <a:spcPts val="300"/>
              </a:spcAft>
              <a:buClr>
                <a:schemeClr val="bg1"/>
              </a:buClr>
            </a:pPr>
            <a:r>
              <a:rPr lang="bg-BG" sz="1200" dirty="0">
                <a:solidFill>
                  <a:schemeClr val="bg1"/>
                </a:solidFill>
              </a:rPr>
              <a:t> Много от страните в еврозоната са склонни да пренебрегнат Маастрихтския критерий за величината на дефицита в държавния бюджет (-3%) тогава, когато преценяват, че това не е в интерес на собствените им икономики. Показателно е, че основните развити страни в еврозоната се придържат относително близко една до друга по отношение на бюджетните си дефицити – почти всички увеличават дефицитите си в началните години на кризата и по-нататък постепенно се включват към Маастрихтските изисквания.</a:t>
            </a:r>
          </a:p>
          <a:p>
            <a:pPr marL="0" indent="0" algn="just">
              <a:spcAft>
                <a:spcPts val="300"/>
              </a:spcAft>
              <a:buClr>
                <a:schemeClr val="bg1"/>
              </a:buClr>
            </a:pPr>
            <a:r>
              <a:rPr lang="bg-BG" sz="1200" dirty="0">
                <a:solidFill>
                  <a:schemeClr val="bg1"/>
                </a:solidFill>
              </a:rPr>
              <a:t> Икономическата теория не е единодушна в препоръките си за балансираност на държавния бюджет. Една част от икономистите клонят към формулиране на изисквания за недопускане на бюджетен дефицит. Друга част (например А. Сен) предупреждава, че т.нар. </a:t>
            </a:r>
            <a:r>
              <a:rPr lang="bg-BG" sz="1200" i="1" dirty="0" err="1">
                <a:solidFill>
                  <a:schemeClr val="bg1"/>
                </a:solidFill>
              </a:rPr>
              <a:t>анти</a:t>
            </a:r>
            <a:r>
              <a:rPr lang="bg-BG" sz="1200" i="1" dirty="0">
                <a:solidFill>
                  <a:schemeClr val="bg1"/>
                </a:solidFill>
              </a:rPr>
              <a:t>-дефицитен радикализъм</a:t>
            </a:r>
            <a:r>
              <a:rPr lang="bg-BG" sz="1200" dirty="0">
                <a:solidFill>
                  <a:schemeClr val="bg1"/>
                </a:solidFill>
              </a:rPr>
              <a:t> е нещо много по-различно от бюджетния консерватизъм. Трябва да се държи сметка за динамиката на държавния дълг и за много други неща, но възможните нежелани отклонения при лошо фискално управление не трябва да водят до екстремизъм, свързан с тотално недопускане и страх от бюджетен дефицит, независимо от социално-икономическите условия и съответствието между оценяваните и очакваните позитиви и негативи от оперирането с по-големи финансови ресурси (като следствие от допускания дефицит). </a:t>
            </a:r>
          </a:p>
          <a:p>
            <a:pPr marL="0" indent="0" algn="just">
              <a:spcAft>
                <a:spcPts val="300"/>
              </a:spcAft>
              <a:buClr>
                <a:schemeClr val="bg1"/>
              </a:buClr>
            </a:pPr>
            <a:r>
              <a:rPr lang="bg-BG" sz="1200" dirty="0">
                <a:solidFill>
                  <a:schemeClr val="bg1"/>
                </a:solidFill>
              </a:rPr>
              <a:t> Фискалната стабилност не може и не бива да бъде крайна икономическа цел. Стабилността е само средство за постигане на крайна икономическа цел, каквато в условията на България може да бъде единствено ускорената и устойчива дългосрочна икономическа динамика (разбира се, при спазване на конкретни условия). Съвкупната икономическа политика трябва да бъде подчинена на крайната цел. </a:t>
            </a:r>
          </a:p>
          <a:p>
            <a:pPr marL="0" indent="0" algn="just">
              <a:spcAft>
                <a:spcPts val="300"/>
              </a:spcAft>
              <a:buClr>
                <a:schemeClr val="bg1"/>
              </a:buClr>
            </a:pPr>
            <a:r>
              <a:rPr lang="bg-BG" sz="1200" dirty="0"/>
              <a:t> </a:t>
            </a:r>
            <a:r>
              <a:rPr lang="bg-BG" sz="1200" b="1" dirty="0">
                <a:solidFill>
                  <a:srgbClr val="FF0000"/>
                </a:solidFill>
              </a:rPr>
              <a:t>Икономиката трябва да съумее да намери успешен път към динамична стабилност – велосипедистът се разклаща при слаб ход, но е много по-стабилен при относително висока скорост.</a:t>
            </a:r>
            <a:endParaRPr lang="en-US" sz="1200" b="1" dirty="0">
              <a:solidFill>
                <a:srgbClr val="FF0000"/>
              </a:solidFill>
            </a:endParaRPr>
          </a:p>
          <a:p>
            <a:pPr marL="91440" indent="0" algn="just">
              <a:spcAft>
                <a:spcPts val="600"/>
              </a:spcAft>
              <a:buClr>
                <a:schemeClr val="bg1"/>
              </a:buClr>
            </a:pPr>
            <a:endParaRPr lang="bg-BG" sz="1200" dirty="0">
              <a:solidFill>
                <a:schemeClr val="bg1"/>
              </a:solidFill>
            </a:endParaRPr>
          </a:p>
        </p:txBody>
      </p:sp>
      <p:sp>
        <p:nvSpPr>
          <p:cNvPr id="3" name="Title 2">
            <a:extLst>
              <a:ext uri="{FF2B5EF4-FFF2-40B4-BE49-F238E27FC236}">
                <a16:creationId xmlns:a16="http://schemas.microsoft.com/office/drawing/2014/main" id="{52624FFF-7023-4BD9-B879-B9A19376C8DD}"/>
              </a:ext>
            </a:extLst>
          </p:cNvPr>
          <p:cNvSpPr>
            <a:spLocks noGrp="1"/>
          </p:cNvSpPr>
          <p:nvPr>
            <p:ph type="title"/>
          </p:nvPr>
        </p:nvSpPr>
        <p:spPr>
          <a:xfrm>
            <a:off x="133350" y="238126"/>
            <a:ext cx="11944350" cy="723900"/>
          </a:xfrm>
          <a:ln>
            <a:solidFill>
              <a:schemeClr val="accent1"/>
            </a:solidFill>
          </a:ln>
        </p:spPr>
        <p:txBody>
          <a:bodyPr/>
          <a:lstStyle/>
          <a:p>
            <a:r>
              <a:rPr lang="bg-BG" dirty="0"/>
              <a:t>Фискалната стабилност</a:t>
            </a:r>
          </a:p>
        </p:txBody>
      </p:sp>
      <p:pic>
        <p:nvPicPr>
          <p:cNvPr id="5122" name="Picture 2">
            <a:extLst>
              <a:ext uri="{FF2B5EF4-FFF2-40B4-BE49-F238E27FC236}">
                <a16:creationId xmlns:a16="http://schemas.microsoft.com/office/drawing/2014/main" id="{B088E823-CD35-40D1-9C2B-A361A370D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1" y="1612899"/>
            <a:ext cx="3581399" cy="261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a:extLst>
              <a:ext uri="{FF2B5EF4-FFF2-40B4-BE49-F238E27FC236}">
                <a16:creationId xmlns:a16="http://schemas.microsoft.com/office/drawing/2014/main" id="{8B8AB7A5-CBC7-4F56-92CA-F8E8D21F1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4436585"/>
            <a:ext cx="3581400" cy="231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836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96553"/>
            <a:ext cx="11915775" cy="861700"/>
          </a:xfrm>
          <a:ln>
            <a:solidFill>
              <a:schemeClr val="accent1"/>
            </a:solidFill>
          </a:ln>
        </p:spPr>
        <p:txBody>
          <a:bodyPr>
            <a:noAutofit/>
          </a:bodyPr>
          <a:lstStyle/>
          <a:p>
            <a:pPr algn="ctr"/>
            <a:r>
              <a:rPr lang="bg-BG" dirty="0"/>
              <a:t>Кредитиране</a:t>
            </a:r>
          </a:p>
        </p:txBody>
      </p:sp>
      <p:sp>
        <p:nvSpPr>
          <p:cNvPr id="5" name="Content Placeholder 4"/>
          <p:cNvSpPr>
            <a:spLocks noGrp="1"/>
          </p:cNvSpPr>
          <p:nvPr>
            <p:ph idx="1"/>
          </p:nvPr>
        </p:nvSpPr>
        <p:spPr>
          <a:xfrm>
            <a:off x="570037" y="1515261"/>
            <a:ext cx="4125788" cy="5024692"/>
          </a:xfrm>
        </p:spPr>
        <p:txBody>
          <a:bodyPr>
            <a:noAutofit/>
          </a:bodyPr>
          <a:lstStyle/>
          <a:p>
            <a:pPr marL="274320" indent="-274320" algn="just">
              <a:spcBef>
                <a:spcPts val="600"/>
              </a:spcBef>
              <a:spcAft>
                <a:spcPts val="0"/>
              </a:spcAft>
              <a:buClrTx/>
            </a:pPr>
            <a:r>
              <a:rPr lang="ru-RU" sz="1300" dirty="0">
                <a:solidFill>
                  <a:schemeClr val="bg1"/>
                </a:solidFill>
                <a:latin typeface="+mn-lt"/>
                <a:cs typeface="Calibri" pitchFamily="34" charset="0"/>
              </a:rPr>
              <a:t>Кредитната активност остава слаба въпреки продължаващото понижение на лихвите и засилването на икономическата активност;</a:t>
            </a:r>
          </a:p>
          <a:p>
            <a:pPr marL="274320" indent="-274320" algn="just">
              <a:spcBef>
                <a:spcPts val="600"/>
              </a:spcBef>
              <a:spcAft>
                <a:spcPts val="0"/>
              </a:spcAft>
              <a:buClrTx/>
            </a:pPr>
            <a:r>
              <a:rPr lang="ru-RU" sz="1300" dirty="0">
                <a:solidFill>
                  <a:schemeClr val="bg1"/>
                </a:solidFill>
                <a:latin typeface="+mn-lt"/>
                <a:cs typeface="Calibri" pitchFamily="34" charset="0"/>
              </a:rPr>
              <a:t>Обемите по нов бизнес за НФП през 2017 г. намаляват с 1/5 и остават значително под средната стойност за предходните шест години;</a:t>
            </a:r>
          </a:p>
          <a:p>
            <a:pPr marL="274320" indent="-274320" algn="just">
              <a:spcBef>
                <a:spcPts val="600"/>
              </a:spcBef>
              <a:spcAft>
                <a:spcPts val="0"/>
              </a:spcAft>
              <a:buClrTx/>
            </a:pPr>
            <a:r>
              <a:rPr lang="ru-RU" sz="1300" dirty="0">
                <a:solidFill>
                  <a:schemeClr val="bg1"/>
                </a:solidFill>
                <a:latin typeface="+mn-lt"/>
                <a:cs typeface="Calibri" pitchFamily="34" charset="0"/>
              </a:rPr>
              <a:t>Делът на дългосрочните кредити при домакинствата нараства от 2015 г. насам, докато за НФП намалява (само през 2017 г. с 5.1 пр. п. - до 49.6%). За сравнение – преди началото на финансовата криза този дял се задържа на нива от порядъка на 35-37%;</a:t>
            </a:r>
          </a:p>
          <a:p>
            <a:pPr marL="274320" indent="-274320" algn="just">
              <a:spcBef>
                <a:spcPts val="600"/>
              </a:spcBef>
              <a:spcAft>
                <a:spcPts val="0"/>
              </a:spcAft>
              <a:buClrTx/>
            </a:pPr>
            <a:r>
              <a:rPr lang="ru-RU" sz="1300" dirty="0">
                <a:solidFill>
                  <a:schemeClr val="bg1"/>
                </a:solidFill>
                <a:latin typeface="+mn-lt"/>
                <a:cs typeface="Calibri" pitchFamily="34" charset="0"/>
              </a:rPr>
              <a:t>От края на 2016 г. насам, банките в страната запазват стандартите за отпускане на кредити на предприятия без промяна;</a:t>
            </a:r>
          </a:p>
          <a:p>
            <a:pPr marL="274320" indent="-274320" algn="just">
              <a:spcBef>
                <a:spcPts val="600"/>
              </a:spcBef>
              <a:spcAft>
                <a:spcPts val="0"/>
              </a:spcAft>
              <a:buClrTx/>
            </a:pPr>
            <a:r>
              <a:rPr lang="ru-RU" sz="1300" dirty="0">
                <a:solidFill>
                  <a:schemeClr val="bg1"/>
                </a:solidFill>
                <a:latin typeface="+mn-lt"/>
                <a:cs typeface="Calibri" pitchFamily="34" charset="0"/>
              </a:rPr>
              <a:t>Кредитната активност се стимулира чрез промоции - банките продължават да облекчават условията по предлаганите от тях кредити (през цялата 2017 г. балансът на мненията по отношение на лихвите по кредити за НФП остава силно негативен)</a:t>
            </a:r>
            <a:r>
              <a:rPr lang="bg-BG" sz="1300" dirty="0">
                <a:solidFill>
                  <a:schemeClr val="bg1"/>
                </a:solidFill>
                <a:latin typeface="+mn-lt"/>
                <a:cs typeface="Calibri" pitchFamily="34" charset="0"/>
              </a:rPr>
              <a:t>;</a:t>
            </a:r>
          </a:p>
          <a:p>
            <a:pPr marL="274320" indent="-274320" algn="just">
              <a:spcBef>
                <a:spcPts val="600"/>
              </a:spcBef>
              <a:spcAft>
                <a:spcPts val="0"/>
              </a:spcAft>
              <a:buClrTx/>
            </a:pPr>
            <a:endParaRPr lang="en-US" sz="1300" dirty="0">
              <a:solidFill>
                <a:schemeClr val="bg1"/>
              </a:solidFill>
              <a:latin typeface="+mn-lt"/>
              <a:cs typeface="Calibri" pitchFamily="34" charset="0"/>
            </a:endParaRPr>
          </a:p>
          <a:p>
            <a:pPr marL="274320" indent="-274320" algn="just">
              <a:spcBef>
                <a:spcPts val="600"/>
              </a:spcBef>
              <a:spcAft>
                <a:spcPts val="0"/>
              </a:spcAft>
              <a:buClrTx/>
            </a:pPr>
            <a:endParaRPr lang="bg-BG" sz="1300" dirty="0">
              <a:solidFill>
                <a:schemeClr val="bg1"/>
              </a:solidFill>
              <a:latin typeface="+mn-lt"/>
              <a:cs typeface="Calibri" pitchFamily="34" charset="0"/>
            </a:endParaRPr>
          </a:p>
        </p:txBody>
      </p:sp>
      <p:sp>
        <p:nvSpPr>
          <p:cNvPr id="11" name="Rectangle 10"/>
          <p:cNvSpPr/>
          <p:nvPr/>
        </p:nvSpPr>
        <p:spPr>
          <a:xfrm>
            <a:off x="5799202" y="6327568"/>
            <a:ext cx="1160895" cy="253916"/>
          </a:xfrm>
          <a:prstGeom prst="rect">
            <a:avLst/>
          </a:prstGeom>
        </p:spPr>
        <p:txBody>
          <a:bodyPr wrap="none">
            <a:spAutoFit/>
          </a:bodyPr>
          <a:lstStyle/>
          <a:p>
            <a:r>
              <a:rPr lang="bg-BG" sz="1050" i="1" dirty="0">
                <a:solidFill>
                  <a:schemeClr val="bg1"/>
                </a:solidFill>
                <a:effectLst>
                  <a:outerShdw blurRad="38100" dist="38100" dir="2700000" algn="tl">
                    <a:srgbClr val="000000">
                      <a:alpha val="43137"/>
                    </a:srgbClr>
                  </a:outerShdw>
                </a:effectLst>
              </a:rPr>
              <a:t>Източник: БНБ</a:t>
            </a:r>
            <a:endParaRPr lang="en-US" sz="1050"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rPr>
              <a:t>28.05.2018 </a:t>
            </a:r>
            <a:r>
              <a:rPr lang="ru-RU" sz="1000" dirty="0">
                <a:solidFill>
                  <a:schemeClr val="accent1">
                    <a:lumMod val="60000"/>
                    <a:lumOff val="40000"/>
                  </a:schemeClr>
                </a:solidFill>
              </a:rPr>
              <a:t>г. 						             		           </a:t>
            </a:r>
            <a:r>
              <a:rPr lang="ru-RU" sz="1000" i="1" dirty="0" err="1">
                <a:solidFill>
                  <a:schemeClr val="accent1">
                    <a:lumMod val="60000"/>
                    <a:lumOff val="40000"/>
                  </a:schemeClr>
                </a:solidFill>
              </a:rPr>
              <a:t>Икономическото</a:t>
            </a:r>
            <a:r>
              <a:rPr lang="ru-RU" sz="1000" i="1" dirty="0">
                <a:solidFill>
                  <a:schemeClr val="accent1">
                    <a:lumMod val="60000"/>
                    <a:lumOff val="40000"/>
                  </a:schemeClr>
                </a:solidFill>
              </a:rPr>
              <a:t> развитие и политика в България: оценки и очаквания</a:t>
            </a:r>
            <a:endParaRPr lang="bg-BG" sz="1000" i="1" dirty="0">
              <a:solidFill>
                <a:schemeClr val="accent1">
                  <a:lumMod val="60000"/>
                  <a:lumOff val="40000"/>
                </a:schemeClr>
              </a:solidFill>
            </a:endParaRPr>
          </a:p>
        </p:txBody>
      </p:sp>
      <p:graphicFrame>
        <p:nvGraphicFramePr>
          <p:cNvPr id="9" name="Chart 8"/>
          <p:cNvGraphicFramePr>
            <a:graphicFrameLocks/>
          </p:cNvGraphicFramePr>
          <p:nvPr>
            <p:extLst/>
          </p:nvPr>
        </p:nvGraphicFramePr>
        <p:xfrm>
          <a:off x="5663952" y="1759226"/>
          <a:ext cx="4860032" cy="210182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951984" y="1495818"/>
            <a:ext cx="3744416" cy="276999"/>
          </a:xfrm>
          <a:prstGeom prst="rect">
            <a:avLst/>
          </a:prstGeom>
          <a:noFill/>
        </p:spPr>
        <p:txBody>
          <a:bodyPr wrap="square" rtlCol="0">
            <a:spAutoFit/>
          </a:bodyPr>
          <a:lstStyle/>
          <a:p>
            <a:pPr algn="ctr"/>
            <a:r>
              <a:rPr lang="bg-BG" sz="1200">
                <a:solidFill>
                  <a:schemeClr val="bg2"/>
                </a:solidFill>
                <a:effectLst>
                  <a:outerShdw blurRad="38100" dist="38100" dir="2700000" algn="tl">
                    <a:srgbClr val="000000">
                      <a:alpha val="43137"/>
                    </a:srgbClr>
                  </a:outerShdw>
                </a:effectLst>
              </a:rPr>
              <a:t>Обеми по нов бизнес за периода I-VIII </a:t>
            </a:r>
          </a:p>
        </p:txBody>
      </p:sp>
      <p:sp>
        <p:nvSpPr>
          <p:cNvPr id="14" name="TextBox 13"/>
          <p:cNvSpPr txBox="1"/>
          <p:nvPr/>
        </p:nvSpPr>
        <p:spPr>
          <a:xfrm>
            <a:off x="5951984" y="4016098"/>
            <a:ext cx="4392488" cy="276999"/>
          </a:xfrm>
          <a:prstGeom prst="rect">
            <a:avLst/>
          </a:prstGeom>
          <a:noFill/>
        </p:spPr>
        <p:txBody>
          <a:bodyPr wrap="square" rtlCol="0">
            <a:spAutoFit/>
          </a:bodyPr>
          <a:lstStyle/>
          <a:p>
            <a:pPr algn="ctr"/>
            <a:r>
              <a:rPr lang="bg-BG" sz="1200">
                <a:solidFill>
                  <a:schemeClr val="bg2"/>
                </a:solidFill>
                <a:effectLst>
                  <a:outerShdw blurRad="38100" dist="38100" dir="2700000" algn="tl">
                    <a:srgbClr val="000000">
                      <a:alpha val="43137"/>
                    </a:srgbClr>
                  </a:outerShdw>
                </a:effectLst>
              </a:rPr>
              <a:t>Брутни кредити преди обезценка [млрд. лв.]</a:t>
            </a:r>
          </a:p>
        </p:txBody>
      </p:sp>
      <p:graphicFrame>
        <p:nvGraphicFramePr>
          <p:cNvPr id="15" name="Chart 14"/>
          <p:cNvGraphicFramePr>
            <a:graphicFrameLocks/>
          </p:cNvGraphicFramePr>
          <p:nvPr>
            <p:extLst/>
          </p:nvPr>
        </p:nvGraphicFramePr>
        <p:xfrm>
          <a:off x="5804074" y="4287580"/>
          <a:ext cx="4572000" cy="19780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9314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732" y="238952"/>
            <a:ext cx="11972659" cy="875473"/>
          </a:xfrm>
          <a:ln>
            <a:solidFill>
              <a:schemeClr val="accent1"/>
            </a:solidFill>
          </a:ln>
        </p:spPr>
        <p:txBody>
          <a:bodyPr>
            <a:normAutofit/>
          </a:bodyPr>
          <a:lstStyle/>
          <a:p>
            <a:r>
              <a:rPr lang="ru-RU" dirty="0"/>
              <a:t>Структура на кредитите и авансите</a:t>
            </a:r>
            <a:endParaRPr lang="en-US" dirty="0"/>
          </a:p>
        </p:txBody>
      </p:sp>
      <p:sp>
        <p:nvSpPr>
          <p:cNvPr id="7" name="Content Placeholder 2"/>
          <p:cNvSpPr>
            <a:spLocks noGrp="1"/>
          </p:cNvSpPr>
          <p:nvPr>
            <p:ph idx="1"/>
          </p:nvPr>
        </p:nvSpPr>
        <p:spPr>
          <a:xfrm>
            <a:off x="1847528" y="4365104"/>
            <a:ext cx="8640960" cy="2160240"/>
          </a:xfrm>
        </p:spPr>
        <p:txBody>
          <a:bodyPr>
            <a:noAutofit/>
          </a:bodyPr>
          <a:lstStyle/>
          <a:p>
            <a:pPr marL="274320" indent="-274320" algn="just">
              <a:spcBef>
                <a:spcPts val="600"/>
              </a:spcBef>
              <a:spcAft>
                <a:spcPts val="0"/>
              </a:spcAft>
              <a:buClrTx/>
            </a:pPr>
            <a:r>
              <a:rPr lang="ru-RU" sz="1300" dirty="0">
                <a:solidFill>
                  <a:schemeClr val="bg1"/>
                </a:solidFill>
                <a:latin typeface="Calibri" pitchFamily="34" charset="0"/>
                <a:cs typeface="Calibri" pitchFamily="34" charset="0"/>
              </a:rPr>
              <a:t>Банките успяват частично да компенсират недостатъчната си активност като увеличават финансирането на </a:t>
            </a:r>
            <a:r>
              <a:rPr lang="sv-SE" sz="1300" dirty="0">
                <a:solidFill>
                  <a:schemeClr val="bg1"/>
                </a:solidFill>
                <a:latin typeface="Calibri" pitchFamily="34" charset="0"/>
                <a:cs typeface="Calibri" pitchFamily="34" charset="0"/>
              </a:rPr>
              <a:t>НБФИ</a:t>
            </a:r>
            <a:r>
              <a:rPr lang="ru-RU" sz="1300" dirty="0">
                <a:solidFill>
                  <a:schemeClr val="bg1"/>
                </a:solidFill>
                <a:latin typeface="Calibri" pitchFamily="34" charset="0"/>
                <a:cs typeface="Calibri" pitchFamily="34" charset="0"/>
              </a:rPr>
              <a:t>. През </a:t>
            </a:r>
            <a:r>
              <a:rPr lang="sv-SE" sz="1300" dirty="0">
                <a:solidFill>
                  <a:schemeClr val="bg1"/>
                </a:solidFill>
                <a:latin typeface="Calibri" pitchFamily="34" charset="0"/>
                <a:cs typeface="Calibri" pitchFamily="34" charset="0"/>
              </a:rPr>
              <a:t>2017 г. </a:t>
            </a:r>
            <a:r>
              <a:rPr lang="ru-RU" sz="1300" dirty="0">
                <a:solidFill>
                  <a:schemeClr val="bg1"/>
                </a:solidFill>
                <a:latin typeface="Calibri" pitchFamily="34" charset="0"/>
                <a:cs typeface="Calibri" pitchFamily="34" charset="0"/>
              </a:rPr>
              <a:t>портфейлът в този сегмент е нараснал с 504.7 млн. лв. (24.9%) което</a:t>
            </a:r>
            <a:r>
              <a:rPr lang="sv-SE" sz="1300" dirty="0">
                <a:solidFill>
                  <a:schemeClr val="bg1"/>
                </a:solidFill>
                <a:latin typeface="Calibri" pitchFamily="34" charset="0"/>
                <a:cs typeface="Calibri" pitchFamily="34" charset="0"/>
              </a:rPr>
              <a:t>,</a:t>
            </a:r>
            <a:r>
              <a:rPr lang="ru-RU" sz="1300" dirty="0">
                <a:solidFill>
                  <a:schemeClr val="bg1"/>
                </a:solidFill>
                <a:latin typeface="Calibri" pitchFamily="34" charset="0"/>
                <a:cs typeface="Calibri" pitchFamily="34" charset="0"/>
              </a:rPr>
              <a:t> </a:t>
            </a:r>
            <a:r>
              <a:rPr lang="sv-SE" sz="1300" dirty="0">
                <a:solidFill>
                  <a:schemeClr val="bg1"/>
                </a:solidFill>
                <a:latin typeface="Calibri" pitchFamily="34" charset="0"/>
                <a:cs typeface="Calibri" pitchFamily="34" charset="0"/>
              </a:rPr>
              <a:t>обаче, </a:t>
            </a:r>
            <a:r>
              <a:rPr lang="ru-RU" sz="1300" dirty="0">
                <a:solidFill>
                  <a:schemeClr val="bg1"/>
                </a:solidFill>
                <a:latin typeface="Calibri" pitchFamily="34" charset="0"/>
                <a:cs typeface="Calibri" pitchFamily="34" charset="0"/>
              </a:rPr>
              <a:t>не може да компенсира влошената рентабилност на лихвоносните активи, тъй като заемите за НБФИ са по правило с ниска доходност. </a:t>
            </a:r>
            <a:endParaRPr lang="sv-SE" sz="1300" dirty="0">
              <a:solidFill>
                <a:schemeClr val="bg1"/>
              </a:solidFill>
              <a:latin typeface="Calibri" pitchFamily="34" charset="0"/>
              <a:cs typeface="Calibri" pitchFamily="34" charset="0"/>
            </a:endParaRPr>
          </a:p>
          <a:p>
            <a:pPr marL="274320" indent="-274320" algn="just">
              <a:spcBef>
                <a:spcPts val="600"/>
              </a:spcBef>
              <a:spcAft>
                <a:spcPts val="0"/>
              </a:spcAft>
              <a:buClrTx/>
            </a:pPr>
            <a:r>
              <a:rPr lang="sv-SE" sz="1300" dirty="0">
                <a:solidFill>
                  <a:schemeClr val="bg1"/>
                </a:solidFill>
                <a:latin typeface="Calibri" pitchFamily="34" charset="0"/>
                <a:cs typeface="Calibri" pitchFamily="34" charset="0"/>
              </a:rPr>
              <a:t>Така </a:t>
            </a:r>
            <a:r>
              <a:rPr lang="bg-BG" sz="1300" dirty="0">
                <a:solidFill>
                  <a:schemeClr val="bg1"/>
                </a:solidFill>
                <a:latin typeface="Calibri" pitchFamily="34" charset="0"/>
                <a:cs typeface="Calibri" pitchFamily="34" charset="0"/>
              </a:rPr>
              <a:t>структурата на кредитния портфейл се променя в полза на дела на нисколихвените и безлихвените сегменти (Н</a:t>
            </a:r>
            <a:r>
              <a:rPr lang="sv-SE" sz="1300" dirty="0">
                <a:solidFill>
                  <a:schemeClr val="bg1"/>
                </a:solidFill>
                <a:latin typeface="Calibri" pitchFamily="34" charset="0"/>
                <a:cs typeface="Calibri" pitchFamily="34" charset="0"/>
              </a:rPr>
              <a:t>БФИ</a:t>
            </a:r>
            <a:r>
              <a:rPr lang="bg-BG" sz="1300" dirty="0">
                <a:solidFill>
                  <a:schemeClr val="bg1"/>
                </a:solidFill>
                <a:latin typeface="Calibri" pitchFamily="34" charset="0"/>
                <a:cs typeface="Calibri" pitchFamily="34" charset="0"/>
              </a:rPr>
              <a:t>, кредитни институции и централни банки), които за изтекл</a:t>
            </a:r>
            <a:r>
              <a:rPr lang="sv-SE" sz="1300" dirty="0">
                <a:solidFill>
                  <a:schemeClr val="bg1"/>
                </a:solidFill>
                <a:latin typeface="Calibri" pitchFamily="34" charset="0"/>
                <a:cs typeface="Calibri" pitchFamily="34" charset="0"/>
              </a:rPr>
              <a:t>ата</a:t>
            </a:r>
            <a:r>
              <a:rPr lang="bg-BG" sz="1300" dirty="0">
                <a:solidFill>
                  <a:schemeClr val="bg1"/>
                </a:solidFill>
                <a:latin typeface="Calibri" pitchFamily="34" charset="0"/>
                <a:cs typeface="Calibri" pitchFamily="34" charset="0"/>
              </a:rPr>
              <a:t> </a:t>
            </a:r>
            <a:r>
              <a:rPr lang="sv-SE" sz="1300" dirty="0">
                <a:solidFill>
                  <a:schemeClr val="bg1"/>
                </a:solidFill>
                <a:latin typeface="Calibri" pitchFamily="34" charset="0"/>
                <a:cs typeface="Calibri" pitchFamily="34" charset="0"/>
              </a:rPr>
              <a:t>2017 г. </a:t>
            </a:r>
            <a:r>
              <a:rPr lang="bg-BG" sz="1300" dirty="0">
                <a:solidFill>
                  <a:schemeClr val="bg1"/>
                </a:solidFill>
                <a:latin typeface="Calibri" pitchFamily="34" charset="0"/>
                <a:cs typeface="Calibri" pitchFamily="34" charset="0"/>
              </a:rPr>
              <a:t>нарастват общо с </a:t>
            </a:r>
            <a:r>
              <a:rPr lang="sv-SE" sz="1300" dirty="0">
                <a:solidFill>
                  <a:schemeClr val="bg1"/>
                </a:solidFill>
                <a:latin typeface="Calibri" pitchFamily="34" charset="0"/>
                <a:cs typeface="Calibri" pitchFamily="34" charset="0"/>
              </a:rPr>
              <a:t>2</a:t>
            </a:r>
            <a:r>
              <a:rPr lang="bg-BG" sz="1300" dirty="0">
                <a:solidFill>
                  <a:schemeClr val="bg1"/>
                </a:solidFill>
                <a:latin typeface="Calibri" pitchFamily="34" charset="0"/>
                <a:cs typeface="Calibri" pitchFamily="34" charset="0"/>
              </a:rPr>
              <a:t> пр. п., основно за сметка на </a:t>
            </a:r>
            <a:r>
              <a:rPr lang="sv-SE" sz="1300" dirty="0">
                <a:solidFill>
                  <a:schemeClr val="bg1"/>
                </a:solidFill>
                <a:latin typeface="Calibri" pitchFamily="34" charset="0"/>
                <a:cs typeface="Calibri" pitchFamily="34" charset="0"/>
              </a:rPr>
              <a:t>свиване на </a:t>
            </a:r>
            <a:r>
              <a:rPr lang="bg-BG" sz="1300" dirty="0">
                <a:solidFill>
                  <a:schemeClr val="bg1"/>
                </a:solidFill>
                <a:latin typeface="Calibri" pitchFamily="34" charset="0"/>
                <a:cs typeface="Calibri" pitchFamily="34" charset="0"/>
              </a:rPr>
              <a:t>дела на НФП;</a:t>
            </a:r>
            <a:r>
              <a:rPr lang="ru-RU" sz="1300" dirty="0">
                <a:solidFill>
                  <a:schemeClr val="bg1"/>
                </a:solidFill>
                <a:latin typeface="Calibri" pitchFamily="34" charset="0"/>
                <a:cs typeface="Calibri" pitchFamily="34" charset="0"/>
              </a:rPr>
              <a:t> </a:t>
            </a:r>
            <a:endParaRPr lang="en-US" sz="1300" dirty="0">
              <a:solidFill>
                <a:schemeClr val="bg1"/>
              </a:solidFill>
              <a:latin typeface="Calibri" pitchFamily="34" charset="0"/>
              <a:cs typeface="Calibri" pitchFamily="34" charset="0"/>
            </a:endParaRPr>
          </a:p>
          <a:p>
            <a:pPr marL="274320" indent="-274320" algn="just">
              <a:spcBef>
                <a:spcPts val="600"/>
              </a:spcBef>
              <a:spcAft>
                <a:spcPts val="0"/>
              </a:spcAft>
              <a:buClrTx/>
            </a:pPr>
            <a:r>
              <a:rPr lang="ru-RU" sz="1300" dirty="0">
                <a:solidFill>
                  <a:schemeClr val="bg1"/>
                </a:solidFill>
                <a:latin typeface="Calibri" pitchFamily="34" charset="0"/>
                <a:cs typeface="Calibri" pitchFamily="34" charset="0"/>
              </a:rPr>
              <a:t>Банките </a:t>
            </a:r>
            <a:r>
              <a:rPr lang="bg-BG" sz="1300" dirty="0">
                <a:solidFill>
                  <a:schemeClr val="bg1"/>
                </a:solidFill>
                <a:latin typeface="Calibri" pitchFamily="34" charset="0"/>
                <a:cs typeface="Calibri" pitchFamily="34" charset="0"/>
              </a:rPr>
              <a:t>остават</a:t>
            </a:r>
            <a:r>
              <a:rPr lang="en-US" sz="1300" dirty="0">
                <a:solidFill>
                  <a:schemeClr val="bg1"/>
                </a:solidFill>
                <a:latin typeface="Calibri" pitchFamily="34" charset="0"/>
                <a:cs typeface="Calibri" pitchFamily="34" charset="0"/>
              </a:rPr>
              <a:t> </a:t>
            </a:r>
            <a:r>
              <a:rPr lang="ru-RU" sz="1300" dirty="0">
                <a:solidFill>
                  <a:schemeClr val="bg1"/>
                </a:solidFill>
                <a:latin typeface="Calibri" pitchFamily="34" charset="0"/>
                <a:cs typeface="Calibri" pitchFamily="34" charset="0"/>
              </a:rPr>
              <a:t>по-склонни да задържат излишъка от привлечен ресурс, приемайки заплащането на съответната цена за това </a:t>
            </a:r>
            <a:r>
              <a:rPr lang="sv-SE" sz="1300" dirty="0">
                <a:solidFill>
                  <a:schemeClr val="bg1"/>
                </a:solidFill>
                <a:latin typeface="Calibri" pitchFamily="34" charset="0"/>
                <a:cs typeface="Calibri" pitchFamily="34" charset="0"/>
              </a:rPr>
              <a:t>(</a:t>
            </a:r>
            <a:r>
              <a:rPr lang="ru-RU" sz="1300" dirty="0">
                <a:solidFill>
                  <a:schemeClr val="bg1"/>
                </a:solidFill>
                <a:latin typeface="Calibri" pitchFamily="34" charset="0"/>
                <a:cs typeface="Calibri" pitchFamily="34" charset="0"/>
              </a:rPr>
              <a:t>под формата на отрицателна лихва върху свръхрезервите</a:t>
            </a:r>
            <a:r>
              <a:rPr lang="sv-SE" sz="1300" dirty="0">
                <a:solidFill>
                  <a:schemeClr val="bg1"/>
                </a:solidFill>
                <a:latin typeface="Calibri" pitchFamily="34" charset="0"/>
                <a:cs typeface="Calibri" pitchFamily="34" charset="0"/>
              </a:rPr>
              <a:t>)</a:t>
            </a:r>
            <a:r>
              <a:rPr lang="ru-RU" sz="1300" dirty="0">
                <a:solidFill>
                  <a:schemeClr val="bg1"/>
                </a:solidFill>
                <a:latin typeface="Calibri" pitchFamily="34" charset="0"/>
                <a:cs typeface="Calibri" pitchFamily="34" charset="0"/>
              </a:rPr>
              <a:t>, отколкото да занижат стандартите си, така че да намалят дела на отхвърлените искания, но да рискуват </a:t>
            </a:r>
            <a:r>
              <a:rPr lang="sv-SE" sz="1300" dirty="0">
                <a:solidFill>
                  <a:schemeClr val="bg1"/>
                </a:solidFill>
                <a:latin typeface="Calibri" pitchFamily="34" charset="0"/>
                <a:cs typeface="Calibri" pitchFamily="34" charset="0"/>
              </a:rPr>
              <a:t>да </a:t>
            </a:r>
            <a:r>
              <a:rPr lang="ru-RU" sz="1300" dirty="0">
                <a:solidFill>
                  <a:schemeClr val="bg1"/>
                </a:solidFill>
                <a:latin typeface="Calibri" pitchFamily="34" charset="0"/>
                <a:cs typeface="Calibri" pitchFamily="34" charset="0"/>
              </a:rPr>
              <a:t>влоша</a:t>
            </a:r>
            <a:r>
              <a:rPr lang="sv-SE" sz="1300" dirty="0">
                <a:solidFill>
                  <a:schemeClr val="bg1"/>
                </a:solidFill>
                <a:latin typeface="Calibri" pitchFamily="34" charset="0"/>
                <a:cs typeface="Calibri" pitchFamily="34" charset="0"/>
              </a:rPr>
              <a:t>т</a:t>
            </a:r>
            <a:r>
              <a:rPr lang="ru-RU" sz="1300" dirty="0">
                <a:solidFill>
                  <a:schemeClr val="bg1"/>
                </a:solidFill>
                <a:latin typeface="Calibri" pitchFamily="34" charset="0"/>
                <a:cs typeface="Calibri" pitchFamily="34" charset="0"/>
              </a:rPr>
              <a:t> качеството на портфейла</a:t>
            </a:r>
            <a:r>
              <a:rPr lang="en-US" sz="1300" dirty="0">
                <a:solidFill>
                  <a:schemeClr val="bg1"/>
                </a:solidFill>
                <a:latin typeface="Calibri" pitchFamily="34" charset="0"/>
                <a:cs typeface="Calibri" pitchFamily="34" charset="0"/>
              </a:rPr>
              <a:t>;</a:t>
            </a:r>
            <a:endParaRPr lang="bg-BG" sz="1300" dirty="0">
              <a:solidFill>
                <a:schemeClr val="bg1"/>
              </a:solidFill>
              <a:latin typeface="Calibri" pitchFamily="34" charset="0"/>
              <a:cs typeface="Calibri" pitchFamily="34" charset="0"/>
            </a:endParaRPr>
          </a:p>
        </p:txBody>
      </p:sp>
      <p:graphicFrame>
        <p:nvGraphicFramePr>
          <p:cNvPr id="5" name="Chart 4"/>
          <p:cNvGraphicFramePr>
            <a:graphicFrameLocks/>
          </p:cNvGraphicFramePr>
          <p:nvPr>
            <p:extLst/>
          </p:nvPr>
        </p:nvGraphicFramePr>
        <p:xfrm>
          <a:off x="2135560" y="1556792"/>
          <a:ext cx="813690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23C8D9C-57B1-4BF9-9828-0F1D4CE0EFA6}"/>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rPr>
              <a:t>28.05.2018 </a:t>
            </a:r>
            <a:r>
              <a:rPr lang="ru-RU" sz="1000" dirty="0">
                <a:solidFill>
                  <a:schemeClr val="accent1">
                    <a:lumMod val="60000"/>
                    <a:lumOff val="40000"/>
                  </a:schemeClr>
                </a:solidFill>
              </a:rPr>
              <a:t>г. 						             		          </a:t>
            </a:r>
            <a:r>
              <a:rPr lang="ru-RU" sz="1000" i="1" dirty="0" err="1">
                <a:solidFill>
                  <a:schemeClr val="accent1">
                    <a:lumMod val="60000"/>
                    <a:lumOff val="40000"/>
                  </a:schemeClr>
                </a:solidFill>
              </a:rPr>
              <a:t>Икономическото</a:t>
            </a:r>
            <a:r>
              <a:rPr lang="ru-RU" sz="1000" i="1" dirty="0">
                <a:solidFill>
                  <a:schemeClr val="accent1">
                    <a:lumMod val="60000"/>
                    <a:lumOff val="40000"/>
                  </a:schemeClr>
                </a:solidFill>
              </a:rPr>
              <a:t> развитие и политика в България: оценки и очаквания</a:t>
            </a:r>
            <a:endParaRPr lang="bg-BG" sz="1000" i="1" dirty="0">
              <a:solidFill>
                <a:schemeClr val="accent1">
                  <a:lumMod val="60000"/>
                  <a:lumOff val="40000"/>
                </a:schemeClr>
              </a:solidFill>
            </a:endParaRPr>
          </a:p>
        </p:txBody>
      </p:sp>
    </p:spTree>
    <p:extLst>
      <p:ext uri="{BB962C8B-B14F-4D97-AF65-F5344CB8AC3E}">
        <p14:creationId xmlns:p14="http://schemas.microsoft.com/office/powerpoint/2010/main" val="334358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24" y="257175"/>
            <a:ext cx="11801742" cy="752475"/>
          </a:xfrm>
          <a:ln>
            <a:solidFill>
              <a:schemeClr val="accent1"/>
            </a:solidFill>
          </a:ln>
        </p:spPr>
        <p:txBody>
          <a:bodyPr>
            <a:normAutofit/>
          </a:bodyPr>
          <a:lstStyle/>
          <a:p>
            <a:pPr algn="ctr"/>
            <a:r>
              <a:rPr lang="bg-BG" sz="2600" dirty="0"/>
              <a:t>Структура на активите</a:t>
            </a:r>
          </a:p>
        </p:txBody>
      </p:sp>
      <p:sp>
        <p:nvSpPr>
          <p:cNvPr id="3" name="Content Placeholder 2"/>
          <p:cNvSpPr>
            <a:spLocks noGrp="1"/>
          </p:cNvSpPr>
          <p:nvPr>
            <p:ph idx="1"/>
          </p:nvPr>
        </p:nvSpPr>
        <p:spPr>
          <a:xfrm>
            <a:off x="5015881" y="4437112"/>
            <a:ext cx="5400601" cy="2025020"/>
          </a:xfrm>
        </p:spPr>
        <p:txBody>
          <a:bodyPr>
            <a:noAutofit/>
          </a:bodyPr>
          <a:lstStyle/>
          <a:p>
            <a:pPr marL="274320" indent="-274320" algn="just">
              <a:spcBef>
                <a:spcPts val="600"/>
              </a:spcBef>
              <a:spcAft>
                <a:spcPts val="0"/>
              </a:spcAft>
              <a:buClrTx/>
            </a:pPr>
            <a:r>
              <a:rPr lang="bg-BG" sz="1400" dirty="0">
                <a:solidFill>
                  <a:schemeClr val="bg1"/>
                </a:solidFill>
                <a:latin typeface="Calibri" pitchFamily="34" charset="0"/>
                <a:cs typeface="Calibri" pitchFamily="34" charset="0"/>
              </a:rPr>
              <a:t>Качеството на кредитите продължава да се подобрява, като делът на обслужваните достига </a:t>
            </a:r>
            <a:r>
              <a:rPr lang="sv-SE" sz="1400" dirty="0">
                <a:solidFill>
                  <a:schemeClr val="bg1"/>
                </a:solidFill>
                <a:latin typeface="Calibri" pitchFamily="34" charset="0"/>
                <a:cs typeface="Calibri" pitchFamily="34" charset="0"/>
              </a:rPr>
              <a:t>над </a:t>
            </a:r>
            <a:r>
              <a:rPr lang="bg-BG" sz="1400" dirty="0">
                <a:solidFill>
                  <a:schemeClr val="bg1"/>
                </a:solidFill>
                <a:latin typeface="Calibri" pitchFamily="34" charset="0"/>
                <a:cs typeface="Calibri" pitchFamily="34" charset="0"/>
              </a:rPr>
              <a:t>8</a:t>
            </a:r>
            <a:r>
              <a:rPr lang="sv-SE" sz="1400" dirty="0">
                <a:solidFill>
                  <a:schemeClr val="bg1"/>
                </a:solidFill>
                <a:latin typeface="Calibri" pitchFamily="34" charset="0"/>
                <a:cs typeface="Calibri" pitchFamily="34" charset="0"/>
              </a:rPr>
              <a:t>6.5</a:t>
            </a:r>
            <a:r>
              <a:rPr lang="bg-BG" sz="1400" dirty="0">
                <a:solidFill>
                  <a:schemeClr val="bg1"/>
                </a:solidFill>
                <a:latin typeface="Calibri" pitchFamily="34" charset="0"/>
                <a:cs typeface="Calibri" pitchFamily="34" charset="0"/>
              </a:rPr>
              <a:t>%</a:t>
            </a:r>
            <a:r>
              <a:rPr lang="en-US" sz="1400" dirty="0">
                <a:solidFill>
                  <a:schemeClr val="bg1"/>
                </a:solidFill>
                <a:latin typeface="Calibri" pitchFamily="34" charset="0"/>
                <a:cs typeface="Calibri" pitchFamily="34" charset="0"/>
              </a:rPr>
              <a:t>; </a:t>
            </a:r>
          </a:p>
          <a:p>
            <a:pPr marL="274320" indent="-274320" algn="just">
              <a:spcBef>
                <a:spcPts val="600"/>
              </a:spcBef>
              <a:spcAft>
                <a:spcPts val="0"/>
              </a:spcAft>
              <a:buClrTx/>
            </a:pPr>
            <a:r>
              <a:rPr lang="ru-RU" sz="1400" dirty="0">
                <a:solidFill>
                  <a:schemeClr val="bg1"/>
                </a:solidFill>
                <a:latin typeface="Calibri" pitchFamily="34" charset="0"/>
                <a:cs typeface="Calibri" pitchFamily="34" charset="0"/>
              </a:rPr>
              <a:t>Картината за качеството на портфейла се изкривява заради пренасочването на все по-голяма част от ресурса на търговските банки през каналите на НБФИ към крайните потребители</a:t>
            </a:r>
            <a:r>
              <a:rPr lang="en-US" sz="1400" dirty="0">
                <a:solidFill>
                  <a:schemeClr val="bg1"/>
                </a:solidFill>
                <a:latin typeface="Calibri" pitchFamily="34" charset="0"/>
                <a:cs typeface="Calibri" pitchFamily="34" charset="0"/>
              </a:rPr>
              <a:t>;</a:t>
            </a:r>
          </a:p>
          <a:p>
            <a:pPr marL="274320" indent="-274320" algn="just">
              <a:spcBef>
                <a:spcPts val="600"/>
              </a:spcBef>
              <a:spcAft>
                <a:spcPts val="0"/>
              </a:spcAft>
              <a:buClrTx/>
            </a:pPr>
            <a:r>
              <a:rPr lang="sv-SE" sz="1400" dirty="0">
                <a:solidFill>
                  <a:schemeClr val="bg1"/>
                </a:solidFill>
                <a:latin typeface="Calibri" pitchFamily="34" charset="0"/>
                <a:cs typeface="Calibri" pitchFamily="34" charset="0"/>
              </a:rPr>
              <a:t>Банките са притиснати за по-бърз пласмент на свободния си ресурс както от депозантите, така и от БНБ</a:t>
            </a:r>
            <a:r>
              <a:rPr lang="en-US" sz="1400" dirty="0">
                <a:solidFill>
                  <a:schemeClr val="bg1"/>
                </a:solidFill>
                <a:latin typeface="Calibri" pitchFamily="34" charset="0"/>
                <a:cs typeface="Calibri" pitchFamily="34" charset="0"/>
              </a:rPr>
              <a:t>;</a:t>
            </a:r>
          </a:p>
          <a:p>
            <a:pPr marL="274320" indent="-274320" algn="just">
              <a:spcBef>
                <a:spcPts val="600"/>
              </a:spcBef>
              <a:spcAft>
                <a:spcPts val="0"/>
              </a:spcAft>
              <a:buClrTx/>
            </a:pPr>
            <a:endParaRPr lang="en-US" sz="1400" dirty="0">
              <a:solidFill>
                <a:schemeClr val="bg1"/>
              </a:solidFill>
              <a:latin typeface="Calibri" pitchFamily="34" charset="0"/>
              <a:cs typeface="Calibri" pitchFamily="34" charset="0"/>
            </a:endParaRPr>
          </a:p>
        </p:txBody>
      </p:sp>
      <p:sp>
        <p:nvSpPr>
          <p:cNvPr id="4" name="TextBox 3"/>
          <p:cNvSpPr txBox="1"/>
          <p:nvPr/>
        </p:nvSpPr>
        <p:spPr>
          <a:xfrm>
            <a:off x="5735961" y="1484785"/>
            <a:ext cx="4464496" cy="276999"/>
          </a:xfrm>
          <a:prstGeom prst="rect">
            <a:avLst/>
          </a:prstGeom>
          <a:noFill/>
        </p:spPr>
        <p:txBody>
          <a:bodyPr wrap="square" rtlCol="0">
            <a:spAutoFit/>
          </a:bodyPr>
          <a:lstStyle/>
          <a:p>
            <a:pPr algn="ctr"/>
            <a:r>
              <a:rPr lang="bg-BG" sz="1200" dirty="0">
                <a:solidFill>
                  <a:schemeClr val="bg2"/>
                </a:solidFill>
                <a:effectLst>
                  <a:outerShdw blurRad="38100" dist="38100" dir="2700000" algn="tl">
                    <a:srgbClr val="000000">
                      <a:alpha val="43137"/>
                    </a:srgbClr>
                  </a:outerShdw>
                </a:effectLst>
              </a:rPr>
              <a:t>Активи [млн. лв.]</a:t>
            </a:r>
            <a:endParaRPr lang="en-US" sz="1200" dirty="0">
              <a:solidFill>
                <a:schemeClr val="bg2"/>
              </a:solidFill>
              <a:effectLst>
                <a:outerShdw blurRad="38100" dist="38100" dir="2700000" algn="tl">
                  <a:srgbClr val="000000">
                    <a:alpha val="43137"/>
                  </a:srgbClr>
                </a:outerShdw>
              </a:effectLst>
            </a:endParaRPr>
          </a:p>
        </p:txBody>
      </p:sp>
      <p:sp>
        <p:nvSpPr>
          <p:cNvPr id="10" name="Rectangle 9"/>
          <p:cNvSpPr/>
          <p:nvPr/>
        </p:nvSpPr>
        <p:spPr>
          <a:xfrm>
            <a:off x="1559622" y="6335174"/>
            <a:ext cx="1160895" cy="253916"/>
          </a:xfrm>
          <a:prstGeom prst="rect">
            <a:avLst/>
          </a:prstGeom>
        </p:spPr>
        <p:txBody>
          <a:bodyPr wrap="none">
            <a:spAutoFit/>
          </a:bodyPr>
          <a:lstStyle/>
          <a:p>
            <a:r>
              <a:rPr lang="bg-BG" sz="1050" i="1" dirty="0">
                <a:solidFill>
                  <a:schemeClr val="bg1"/>
                </a:solidFill>
                <a:effectLst>
                  <a:outerShdw blurRad="38100" dist="38100" dir="2700000" algn="tl">
                    <a:srgbClr val="000000">
                      <a:alpha val="43137"/>
                    </a:srgbClr>
                  </a:outerShdw>
                </a:effectLst>
              </a:rPr>
              <a:t>Източник: БНБ</a:t>
            </a:r>
            <a:endParaRPr lang="en-US" sz="1050" i="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1487488" y="1465040"/>
            <a:ext cx="3384376" cy="276999"/>
          </a:xfrm>
          <a:prstGeom prst="rect">
            <a:avLst/>
          </a:prstGeom>
          <a:noFill/>
        </p:spPr>
        <p:txBody>
          <a:bodyPr wrap="square" rtlCol="0">
            <a:spAutoFit/>
          </a:bodyPr>
          <a:lstStyle/>
          <a:p>
            <a:pPr algn="ctr"/>
            <a:r>
              <a:rPr lang="sv-SE" sz="1200" dirty="0">
                <a:solidFill>
                  <a:schemeClr val="bg2"/>
                </a:solidFill>
                <a:effectLst>
                  <a:outerShdw blurRad="38100" dist="38100" dir="2700000" algn="tl">
                    <a:srgbClr val="000000">
                      <a:alpha val="43137"/>
                    </a:srgbClr>
                  </a:outerShdw>
                </a:effectLst>
              </a:rPr>
              <a:t>Разпределение на кредитния портфейл </a:t>
            </a:r>
            <a:r>
              <a:rPr lang="en-US" sz="1200" dirty="0">
                <a:solidFill>
                  <a:schemeClr val="bg2"/>
                </a:solidFill>
                <a:effectLst>
                  <a:outerShdw blurRad="38100" dist="38100" dir="2700000" algn="tl">
                    <a:srgbClr val="000000">
                      <a:alpha val="43137"/>
                    </a:srgbClr>
                  </a:outerShdw>
                </a:effectLst>
              </a:rPr>
              <a:t>[%]</a:t>
            </a:r>
          </a:p>
        </p:txBody>
      </p:sp>
      <p:sp>
        <p:nvSpPr>
          <p:cNvPr id="9" name="TextBox 8"/>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rPr>
              <a:t>28.05.2018 г. </a:t>
            </a:r>
            <a:r>
              <a:rPr lang="ru-RU" sz="1000" dirty="0">
                <a:solidFill>
                  <a:schemeClr val="accent1">
                    <a:lumMod val="60000"/>
                    <a:lumOff val="40000"/>
                  </a:schemeClr>
                </a:solidFill>
              </a:rPr>
              <a:t>			             					          </a:t>
            </a:r>
            <a:r>
              <a:rPr lang="bg-BG" sz="1000" i="1" dirty="0">
                <a:solidFill>
                  <a:schemeClr val="accent1">
                    <a:lumMod val="60000"/>
                    <a:lumOff val="40000"/>
                  </a:schemeClr>
                </a:solidFill>
              </a:rPr>
              <a:t>Икономическото</a:t>
            </a:r>
            <a:r>
              <a:rPr lang="ru-RU" sz="1000" i="1" dirty="0">
                <a:solidFill>
                  <a:schemeClr val="accent1">
                    <a:lumMod val="60000"/>
                    <a:lumOff val="40000"/>
                  </a:schemeClr>
                </a:solidFill>
              </a:rPr>
              <a:t> развитие и политика в България: оценки и очаквания</a:t>
            </a:r>
            <a:endParaRPr lang="bg-BG" sz="1000" i="1" dirty="0">
              <a:solidFill>
                <a:schemeClr val="accent1">
                  <a:lumMod val="60000"/>
                  <a:lumOff val="40000"/>
                </a:schemeClr>
              </a:solidFill>
            </a:endParaRPr>
          </a:p>
        </p:txBody>
      </p:sp>
      <p:graphicFrame>
        <p:nvGraphicFramePr>
          <p:cNvPr id="13" name="Chart 12"/>
          <p:cNvGraphicFramePr>
            <a:graphicFrameLocks/>
          </p:cNvGraphicFramePr>
          <p:nvPr>
            <p:extLst/>
          </p:nvPr>
        </p:nvGraphicFramePr>
        <p:xfrm>
          <a:off x="1703512" y="1916832"/>
          <a:ext cx="3456384"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5159896" y="1866894"/>
          <a:ext cx="5292080" cy="24262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0116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2" y="206481"/>
            <a:ext cx="12032479" cy="863125"/>
          </a:xfrm>
          <a:ln>
            <a:solidFill>
              <a:schemeClr val="accent1"/>
            </a:solidFill>
          </a:ln>
        </p:spPr>
        <p:txBody>
          <a:bodyPr>
            <a:normAutofit/>
          </a:bodyPr>
          <a:lstStyle/>
          <a:p>
            <a:pPr algn="ctr"/>
            <a:r>
              <a:rPr lang="bg-BG" dirty="0"/>
              <a:t>Обобщения</a:t>
            </a:r>
          </a:p>
        </p:txBody>
      </p:sp>
      <p:sp>
        <p:nvSpPr>
          <p:cNvPr id="3" name="Content Placeholder 2"/>
          <p:cNvSpPr>
            <a:spLocks noGrp="1"/>
          </p:cNvSpPr>
          <p:nvPr>
            <p:ph idx="1"/>
          </p:nvPr>
        </p:nvSpPr>
        <p:spPr>
          <a:xfrm>
            <a:off x="7112949" y="1547028"/>
            <a:ext cx="4402832" cy="4968551"/>
          </a:xfrm>
        </p:spPr>
        <p:txBody>
          <a:bodyPr>
            <a:noAutofit/>
          </a:bodyPr>
          <a:lstStyle/>
          <a:p>
            <a:pPr marL="285750" indent="-285750" algn="just">
              <a:spcBef>
                <a:spcPts val="600"/>
              </a:spcBef>
              <a:spcAft>
                <a:spcPts val="0"/>
              </a:spcAft>
              <a:buClrTx/>
            </a:pPr>
            <a:r>
              <a:rPr lang="bg-BG" sz="1600" dirty="0">
                <a:solidFill>
                  <a:schemeClr val="bg1"/>
                </a:solidFill>
                <a:latin typeface="Calibri" pitchFamily="34" charset="0"/>
                <a:cs typeface="Calibri" pitchFamily="34" charset="0"/>
              </a:rPr>
              <a:t>Потвърждават се очакванията от предходния доклад – за умерен ръст на кредитирането (основно за домакинствата), възстановяване на качеството на портфейлите, запазване на слабо рентабилна структура на активите, забавящо се нарастване на привлечения ресурс при сравнително постоянни цени и запазване на високи показатели за ликвидност. </a:t>
            </a:r>
          </a:p>
          <a:p>
            <a:pPr marL="285750" indent="-285750" algn="just">
              <a:spcBef>
                <a:spcPts val="600"/>
              </a:spcBef>
              <a:spcAft>
                <a:spcPts val="0"/>
              </a:spcAft>
              <a:buClrTx/>
            </a:pPr>
            <a:r>
              <a:rPr lang="bg-BG" sz="1600" dirty="0">
                <a:solidFill>
                  <a:schemeClr val="bg1"/>
                </a:solidFill>
                <a:latin typeface="Calibri" pitchFamily="34" charset="0"/>
                <a:cs typeface="Calibri" pitchFamily="34" charset="0"/>
              </a:rPr>
              <a:t>Банките вече избягват да променят лихвите, тъй като в условията на забавящи се темпове на спестяване и влошена матуритетната структура на депозитите всяко по-съществено понижение би довело до отлив на ресурс. </a:t>
            </a:r>
          </a:p>
          <a:p>
            <a:pPr marL="285750" indent="-285750" algn="just">
              <a:spcBef>
                <a:spcPts val="600"/>
              </a:spcBef>
              <a:spcAft>
                <a:spcPts val="0"/>
              </a:spcAft>
              <a:buClrTx/>
            </a:pPr>
            <a:r>
              <a:rPr lang="bg-BG" sz="1600" dirty="0">
                <a:solidFill>
                  <a:schemeClr val="bg1"/>
                </a:solidFill>
                <a:latin typeface="Calibri" pitchFamily="34" charset="0"/>
                <a:cs typeface="Calibri" pitchFamily="34" charset="0"/>
              </a:rPr>
              <a:t>Натискът за консолидация ще продължи на фона на засилващите се административни стимули, поради което може да се очакват нови сливания на банкови институции. </a:t>
            </a:r>
          </a:p>
          <a:p>
            <a:pPr marL="285750" indent="-285750" algn="just">
              <a:spcBef>
                <a:spcPts val="600"/>
              </a:spcBef>
              <a:spcAft>
                <a:spcPts val="0"/>
              </a:spcAft>
              <a:buClrTx/>
            </a:pPr>
            <a:endParaRPr lang="bg-BG" sz="1600" dirty="0">
              <a:solidFill>
                <a:schemeClr val="bg1"/>
              </a:solidFill>
              <a:latin typeface="Calibri" pitchFamily="34" charset="0"/>
              <a:cs typeface="Calibri" pitchFamily="34" charset="0"/>
            </a:endParaRPr>
          </a:p>
        </p:txBody>
      </p:sp>
      <p:sp>
        <p:nvSpPr>
          <p:cNvPr id="7" name="Rectangle 6"/>
          <p:cNvSpPr/>
          <p:nvPr/>
        </p:nvSpPr>
        <p:spPr>
          <a:xfrm>
            <a:off x="1919537" y="6165304"/>
            <a:ext cx="1160895" cy="253916"/>
          </a:xfrm>
          <a:prstGeom prst="rect">
            <a:avLst/>
          </a:prstGeom>
        </p:spPr>
        <p:txBody>
          <a:bodyPr wrap="none">
            <a:spAutoFit/>
          </a:bodyPr>
          <a:lstStyle/>
          <a:p>
            <a:r>
              <a:rPr lang="bg-BG" sz="1050" i="1" dirty="0">
                <a:solidFill>
                  <a:schemeClr val="bg1"/>
                </a:solidFill>
                <a:effectLst>
                  <a:outerShdw blurRad="38100" dist="38100" dir="2700000" algn="tl">
                    <a:srgbClr val="000000">
                      <a:alpha val="43137"/>
                    </a:srgbClr>
                  </a:outerShdw>
                </a:effectLst>
              </a:rPr>
              <a:t>Източник: БНБ</a:t>
            </a:r>
            <a:endParaRPr lang="en-US" sz="1050" i="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775520" y="1605340"/>
            <a:ext cx="4104456" cy="307777"/>
          </a:xfrm>
          <a:prstGeom prst="rect">
            <a:avLst/>
          </a:prstGeom>
          <a:noFill/>
        </p:spPr>
        <p:txBody>
          <a:bodyPr wrap="square" rtlCol="0">
            <a:spAutoFit/>
          </a:bodyPr>
          <a:lstStyle/>
          <a:p>
            <a:pPr algn="ctr"/>
            <a:r>
              <a:rPr lang="bg-BG" sz="1400">
                <a:solidFill>
                  <a:schemeClr val="bg2"/>
                </a:solidFill>
                <a:effectLst>
                  <a:outerShdw blurRad="38100" dist="38100" dir="2700000" algn="tl">
                    <a:srgbClr val="000000">
                      <a:alpha val="43137"/>
                    </a:srgbClr>
                  </a:outerShdw>
                </a:effectLst>
              </a:rPr>
              <a:t>Парични агрегати (годишен прираст, млрд. лв.)</a:t>
            </a: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rPr>
              <a:t>28.05.2018 г. </a:t>
            </a:r>
            <a:r>
              <a:rPr lang="ru-RU" sz="1000" dirty="0">
                <a:solidFill>
                  <a:schemeClr val="accent1">
                    <a:lumMod val="60000"/>
                    <a:lumOff val="40000"/>
                  </a:schemeClr>
                </a:solidFill>
              </a:rPr>
              <a:t>			             					           </a:t>
            </a:r>
            <a:r>
              <a:rPr lang="bg-BG" sz="1000" i="1" dirty="0">
                <a:solidFill>
                  <a:schemeClr val="accent1">
                    <a:lumMod val="60000"/>
                    <a:lumOff val="40000"/>
                  </a:schemeClr>
                </a:solidFill>
              </a:rPr>
              <a:t>Икономическото</a:t>
            </a:r>
            <a:r>
              <a:rPr lang="ru-RU" sz="1000" i="1" dirty="0">
                <a:solidFill>
                  <a:schemeClr val="accent1">
                    <a:lumMod val="60000"/>
                    <a:lumOff val="40000"/>
                  </a:schemeClr>
                </a:solidFill>
              </a:rPr>
              <a:t> развитие и политика в България: оценки и очаквания</a:t>
            </a:r>
            <a:endParaRPr lang="bg-BG" sz="1000" i="1" dirty="0">
              <a:solidFill>
                <a:schemeClr val="accent1">
                  <a:lumMod val="60000"/>
                  <a:lumOff val="40000"/>
                </a:schemeClr>
              </a:solidFill>
            </a:endParaRPr>
          </a:p>
        </p:txBody>
      </p:sp>
      <p:graphicFrame>
        <p:nvGraphicFramePr>
          <p:cNvPr id="10" name="Chart 9"/>
          <p:cNvGraphicFramePr>
            <a:graphicFrameLocks/>
          </p:cNvGraphicFramePr>
          <p:nvPr>
            <p:extLst/>
          </p:nvPr>
        </p:nvGraphicFramePr>
        <p:xfrm>
          <a:off x="1710882" y="1921428"/>
          <a:ext cx="4241102" cy="4171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0045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228600"/>
            <a:ext cx="11853334" cy="942976"/>
          </a:xfrm>
          <a:ln>
            <a:solidFill>
              <a:schemeClr val="accent1"/>
            </a:solidFill>
          </a:ln>
        </p:spPr>
        <p:txBody>
          <a:bodyPr>
            <a:normAutofit fontScale="90000"/>
          </a:bodyPr>
          <a:lstStyle/>
          <a:p>
            <a:br>
              <a:rPr lang="bg-BG" sz="3100" b="1" i="1" dirty="0"/>
            </a:br>
            <a:br>
              <a:rPr lang="bg-BG" sz="3100" b="1" i="1" dirty="0"/>
            </a:br>
            <a:r>
              <a:rPr lang="bg-BG" sz="2900" b="1" dirty="0"/>
              <a:t>Състояние на ПТ: Динамика на икономически активни, заети,  безработни и неактивни 15+ г. (% спрямо предидуща година, НРС)</a:t>
            </a:r>
            <a:br>
              <a:rPr lang="bg-BG" sz="2900" b="1" dirty="0"/>
            </a:br>
            <a:br>
              <a:rPr lang="bg-BG" sz="2900" dirty="0"/>
            </a:br>
            <a:r>
              <a:rPr lang="bg-BG" sz="3100" dirty="0"/>
              <a:t>            </a:t>
            </a:r>
            <a:endParaRPr lang="bg-BG" dirty="0"/>
          </a:p>
        </p:txBody>
      </p:sp>
      <p:graphicFrame>
        <p:nvGraphicFramePr>
          <p:cNvPr id="4" name="Контейнер за съдържание 3"/>
          <p:cNvGraphicFramePr>
            <a:graphicFrameLocks noGrp="1"/>
          </p:cNvGraphicFramePr>
          <p:nvPr>
            <p:ph idx="1"/>
            <p:extLst>
              <p:ext uri="{D42A27DB-BD31-4B8C-83A1-F6EECF244321}">
                <p14:modId xmlns:p14="http://schemas.microsoft.com/office/powerpoint/2010/main" val="3342809091"/>
              </p:ext>
            </p:extLst>
          </p:nvPr>
        </p:nvGraphicFramePr>
        <p:xfrm>
          <a:off x="764136" y="2052895"/>
          <a:ext cx="10237862" cy="44559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3" name="Rectangle 2">
            <a:extLst>
              <a:ext uri="{FF2B5EF4-FFF2-40B4-BE49-F238E27FC236}">
                <a16:creationId xmlns:a16="http://schemas.microsoft.com/office/drawing/2014/main" id="{01736B6C-A447-4B70-96EC-50FF9CD24CFA}"/>
              </a:ext>
            </a:extLst>
          </p:cNvPr>
          <p:cNvSpPr/>
          <p:nvPr/>
        </p:nvSpPr>
        <p:spPr>
          <a:xfrm>
            <a:off x="169333" y="1626800"/>
            <a:ext cx="11853334" cy="369332"/>
          </a:xfrm>
          <a:prstGeom prst="rect">
            <a:avLst/>
          </a:prstGeom>
        </p:spPr>
        <p:txBody>
          <a:bodyPr wrap="square" anchor="ctr">
            <a:spAutoFit/>
          </a:bodyPr>
          <a:lstStyle/>
          <a:p>
            <a:pPr algn="ctr"/>
            <a:r>
              <a:rPr lang="bg-BG" b="1" i="1" dirty="0">
                <a:solidFill>
                  <a:srgbClr val="00B050"/>
                </a:solidFill>
              </a:rPr>
              <a:t>2017 г</a:t>
            </a:r>
            <a:r>
              <a:rPr lang="bg-BG" b="1" dirty="0">
                <a:solidFill>
                  <a:srgbClr val="00B050"/>
                </a:solidFill>
              </a:rPr>
              <a:t>.: </a:t>
            </a:r>
            <a:r>
              <a:rPr lang="bg-BG" dirty="0">
                <a:solidFill>
                  <a:srgbClr val="00B050"/>
                </a:solidFill>
              </a:rPr>
              <a:t>Заети: </a:t>
            </a:r>
            <a:r>
              <a:rPr lang="bg-BG" i="1" dirty="0">
                <a:solidFill>
                  <a:srgbClr val="00B050"/>
                </a:solidFill>
              </a:rPr>
              <a:t>3150.3 хил. </a:t>
            </a:r>
            <a:r>
              <a:rPr lang="bg-BG" dirty="0">
                <a:solidFill>
                  <a:srgbClr val="00B050"/>
                </a:solidFill>
              </a:rPr>
              <a:t>Ик. Активни: 	</a:t>
            </a:r>
            <a:r>
              <a:rPr lang="bg-BG" i="1" dirty="0">
                <a:solidFill>
                  <a:srgbClr val="00B050"/>
                </a:solidFill>
              </a:rPr>
              <a:t>3357.2 хил. </a:t>
            </a:r>
            <a:r>
              <a:rPr lang="bg-BG" dirty="0">
                <a:solidFill>
                  <a:srgbClr val="00B050"/>
                </a:solidFill>
              </a:rPr>
              <a:t>Безработни:  </a:t>
            </a:r>
            <a:r>
              <a:rPr lang="bg-BG" i="1" dirty="0">
                <a:solidFill>
                  <a:srgbClr val="00B050"/>
                </a:solidFill>
              </a:rPr>
              <a:t>206.9 хил. </a:t>
            </a:r>
            <a:r>
              <a:rPr lang="bg-BG" dirty="0">
                <a:solidFill>
                  <a:srgbClr val="00B050"/>
                </a:solidFill>
              </a:rPr>
              <a:t>Ик. неактивни  </a:t>
            </a:r>
            <a:r>
              <a:rPr lang="bg-BG" i="1" dirty="0">
                <a:solidFill>
                  <a:srgbClr val="00B050"/>
                </a:solidFill>
              </a:rPr>
              <a:t>2707.7 хил.</a:t>
            </a:r>
            <a:endParaRPr lang="bg-BG" dirty="0"/>
          </a:p>
        </p:txBody>
      </p:sp>
    </p:spTree>
    <p:extLst>
      <p:ext uri="{BB962C8B-B14F-4D97-AF65-F5344CB8AC3E}">
        <p14:creationId xmlns:p14="http://schemas.microsoft.com/office/powerpoint/2010/main" val="68017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38" y="269620"/>
            <a:ext cx="11627141" cy="914321"/>
          </a:xfrm>
          <a:ln>
            <a:solidFill>
              <a:schemeClr val="accent1"/>
            </a:solidFill>
          </a:ln>
        </p:spPr>
        <p:txBody>
          <a:bodyPr/>
          <a:lstStyle/>
          <a:p>
            <a:pPr algn="ctr" eaLnBrk="1" fontAlgn="auto" hangingPunct="1">
              <a:spcAft>
                <a:spcPts val="0"/>
              </a:spcAft>
              <a:defRPr/>
            </a:pPr>
            <a:r>
              <a:rPr lang="bg-BG" sz="3200" dirty="0"/>
              <a:t>Глобални и регионални тенденции</a:t>
            </a:r>
            <a:endParaRPr lang="bg-BG" sz="3600" dirty="0">
              <a:solidFill>
                <a:schemeClr val="accent1">
                  <a:satMod val="150000"/>
                </a:schemeClr>
              </a:solidFill>
              <a:latin typeface="+mj-lt"/>
            </a:endParaRPr>
          </a:p>
        </p:txBody>
      </p:sp>
      <p:sp>
        <p:nvSpPr>
          <p:cNvPr id="9" name="TextBox 8"/>
          <p:cNvSpPr txBox="1"/>
          <p:nvPr/>
        </p:nvSpPr>
        <p:spPr>
          <a:xfrm>
            <a:off x="0" y="6611938"/>
            <a:ext cx="12191999" cy="246062"/>
          </a:xfrm>
          <a:prstGeom prst="rect">
            <a:avLst/>
          </a:prstGeom>
          <a:solidFill>
            <a:schemeClr val="accent6">
              <a:lumMod val="50000"/>
            </a:schemeClr>
          </a:solidFill>
        </p:spPr>
        <p:txBody>
          <a:bodyPr wrap="square">
            <a:spAutoFit/>
          </a:bodyPr>
          <a:lstStyle/>
          <a:p>
            <a:pPr>
              <a:defRPr/>
            </a:pPr>
            <a:r>
              <a:rPr lang="bg-BG" sz="1000" kern="0" dirty="0">
                <a:solidFill>
                  <a:schemeClr val="accent1">
                    <a:lumMod val="60000"/>
                    <a:lumOff val="40000"/>
                  </a:schemeClr>
                </a:solidFill>
                <a:latin typeface="Arial" charset="0"/>
              </a:rPr>
              <a:t>28.05.2018 г. 				      		             		           </a:t>
            </a:r>
            <a:r>
              <a:rPr lang="bg-BG" sz="1000" i="1" kern="0"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6148" name="Rectangle 9"/>
          <p:cNvSpPr>
            <a:spLocks noChangeArrowheads="1"/>
          </p:cNvSpPr>
          <p:nvPr/>
        </p:nvSpPr>
        <p:spPr bwMode="auto">
          <a:xfrm>
            <a:off x="59822" y="1539298"/>
            <a:ext cx="661159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spcAft>
                <a:spcPts val="600"/>
              </a:spcAft>
              <a:buFont typeface="Wingdings" panose="05000000000000000000" pitchFamily="2" charset="2"/>
              <a:buChar char="Ø"/>
            </a:pPr>
            <a:r>
              <a:rPr lang="bg-BG" sz="1100" dirty="0">
                <a:solidFill>
                  <a:schemeClr val="bg1"/>
                </a:solidFill>
              </a:rPr>
              <a:t>Глобалната икономика през 2017 г. отбеляза относително висок и синхронизиран растеж, надхвърлящ предварителните очаквания. В същото време сме изправени пред сериозни предизвикателства през следващите години, най-вече заради натрупаните огромни размери от дълг, което прави финансовите пазари нервни и увеличава уязвимостта от дестабилизиращи шокове. В краткосрочен план приемствеността изглежда основен сценарий за развитие, но съпровождащите рискове остават високи.</a:t>
            </a:r>
          </a:p>
          <a:p>
            <a:pPr lvl="0" algn="just">
              <a:spcAft>
                <a:spcPts val="600"/>
              </a:spcAft>
              <a:buFont typeface="Wingdings" panose="05000000000000000000" pitchFamily="2" charset="2"/>
              <a:buChar char="Ø"/>
            </a:pPr>
            <a:r>
              <a:rPr lang="bg-BG" sz="1100" dirty="0">
                <a:solidFill>
                  <a:schemeClr val="bg1"/>
                </a:solidFill>
              </a:rPr>
              <a:t>За първи път след глобалната финансова криза (ГФК) всички групи страни отбелязват нарастване на темповете на растеж. В същото време, общата факторна производителност в глобален аспект намалява през последните пет години. Демографските тенденции в големи части от света предопределят спадащи темпове на ръста на работната сила, което има негативно отражение върху потенциалните темпове на растеж. Това означава, че наблюдаваното в момента нарастване на икономическата активност в скоро време ще се сблъска с ограниченията от страна на предлагането. </a:t>
            </a:r>
          </a:p>
          <a:p>
            <a:pPr algn="just">
              <a:spcAft>
                <a:spcPts val="600"/>
              </a:spcAft>
              <a:buFont typeface="Wingdings" panose="05000000000000000000" pitchFamily="2" charset="2"/>
              <a:buChar char="Ø"/>
            </a:pPr>
            <a:r>
              <a:rPr lang="bg-BG" sz="1100" dirty="0">
                <a:solidFill>
                  <a:schemeClr val="bg1"/>
                </a:solidFill>
              </a:rPr>
              <a:t>В развитите страни 2017 г. ще бъде запомнена като година на контрастите. Много икономики постигнаха ускоряване на икономическия растеж, съпроводено от политическа фрагментация, поляризация и натрупване на социално напрежение. В по-дългосрочен план обаче е много малко вероятно икономическите резултати да бъдат имунизирани срещу центробежните политически и социални сили. Въпреки че на този етап изглежда, че пазарите пренебрегват нарастващата политическа дезорганизация, по-резки промени в поведението на институционалните играчи не е изключено.</a:t>
            </a:r>
            <a:endParaRPr lang="en-US" sz="1100" dirty="0">
              <a:solidFill>
                <a:schemeClr val="bg1"/>
              </a:solidFill>
            </a:endParaRPr>
          </a:p>
          <a:p>
            <a:pPr algn="just">
              <a:spcAft>
                <a:spcPts val="600"/>
              </a:spcAft>
              <a:buFont typeface="Wingdings" panose="05000000000000000000" pitchFamily="2" charset="2"/>
              <a:buChar char="Ø"/>
            </a:pPr>
            <a:r>
              <a:rPr lang="bg-BG" sz="1100" dirty="0">
                <a:solidFill>
                  <a:schemeClr val="bg1"/>
                </a:solidFill>
              </a:rPr>
              <a:t>Един потенциален шок, който заслужава сериозно внимание, е свързан със затягането на паричната политика. С оглед на подобряването на икономическите показатели в развитите страни, отказът от агресивната парична политика изглежда оправдан и очакван. В същото време няма яснота доколко натрупаната ликвидност няма да окаже катализиращо въздействие върху инфлационните процеси в глобален план.</a:t>
            </a:r>
            <a:endParaRPr lang="en-US" sz="1100" dirty="0">
              <a:solidFill>
                <a:schemeClr val="bg1"/>
              </a:solidFill>
            </a:endParaRPr>
          </a:p>
          <a:p>
            <a:pPr>
              <a:buFont typeface="Wingdings" panose="05000000000000000000" pitchFamily="2" charset="2"/>
              <a:buChar char="Ø"/>
            </a:pPr>
            <a:endParaRPr lang="bg-BG" altLang="en-US" sz="1100" kern="0" dirty="0">
              <a:solidFill>
                <a:schemeClr val="bg1"/>
              </a:solidFill>
            </a:endParaRPr>
          </a:p>
        </p:txBody>
      </p:sp>
      <p:sp>
        <p:nvSpPr>
          <p:cNvPr id="3" name="TextBox 2"/>
          <p:cNvSpPr txBox="1"/>
          <p:nvPr/>
        </p:nvSpPr>
        <p:spPr>
          <a:xfrm>
            <a:off x="7437066" y="1539298"/>
            <a:ext cx="3818537" cy="369332"/>
          </a:xfrm>
          <a:prstGeom prst="rect">
            <a:avLst/>
          </a:prstGeom>
          <a:noFill/>
        </p:spPr>
        <p:txBody>
          <a:bodyPr wrap="square" rtlCol="0">
            <a:spAutoFit/>
          </a:bodyPr>
          <a:lstStyle/>
          <a:p>
            <a:pPr algn="ctr"/>
            <a:r>
              <a:rPr lang="bg-BG" b="1" kern="0" dirty="0">
                <a:solidFill>
                  <a:schemeClr val="accent1">
                    <a:lumMod val="50000"/>
                  </a:schemeClr>
                </a:solidFill>
                <a:effectLst>
                  <a:outerShdw blurRad="38100" dist="38100" dir="2700000" algn="tl">
                    <a:srgbClr val="000000">
                      <a:alpha val="43137"/>
                    </a:srgbClr>
                  </a:outerShdw>
                </a:effectLst>
              </a:rPr>
              <a:t>Растеж на глобалния БВП (%)</a:t>
            </a:r>
          </a:p>
        </p:txBody>
      </p:sp>
      <p:graphicFrame>
        <p:nvGraphicFramePr>
          <p:cNvPr id="8" name="Chart 7">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031991091"/>
              </p:ext>
            </p:extLst>
          </p:nvPr>
        </p:nvGraphicFramePr>
        <p:xfrm>
          <a:off x="6671416" y="2106744"/>
          <a:ext cx="5520584" cy="430708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6163839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341832"/>
            <a:ext cx="11853334" cy="871672"/>
          </a:xfrm>
          <a:ln>
            <a:solidFill>
              <a:schemeClr val="accent1"/>
            </a:solidFill>
          </a:ln>
        </p:spPr>
        <p:txBody>
          <a:bodyPr>
            <a:normAutofit/>
          </a:bodyPr>
          <a:lstStyle/>
          <a:p>
            <a:r>
              <a:rPr lang="bg-BG" sz="3100" b="1" dirty="0"/>
              <a:t>Потоци към и извън пазара на труда</a:t>
            </a:r>
            <a:endParaRPr lang="bg-BG" dirty="0"/>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pic>
        <p:nvPicPr>
          <p:cNvPr id="7" name="Content Placeholder 6">
            <a:extLst>
              <a:ext uri="{FF2B5EF4-FFF2-40B4-BE49-F238E27FC236}">
                <a16:creationId xmlns:a16="http://schemas.microsoft.com/office/drawing/2014/main" id="{1AD9C312-D483-4497-976E-DAF0A2F5F0D8}"/>
              </a:ext>
            </a:extLst>
          </p:cNvPr>
          <p:cNvPicPr>
            <a:picLocks noGrp="1" noChangeAspect="1"/>
          </p:cNvPicPr>
          <p:nvPr>
            <p:ph idx="1"/>
          </p:nvPr>
        </p:nvPicPr>
        <p:blipFill>
          <a:blip r:embed="rId2"/>
          <a:stretch>
            <a:fillRect/>
          </a:stretch>
        </p:blipFill>
        <p:spPr>
          <a:xfrm>
            <a:off x="1765750" y="1404938"/>
            <a:ext cx="8568875" cy="5319712"/>
          </a:xfrm>
          <a:prstGeom prst="rect">
            <a:avLst/>
          </a:prstGeom>
        </p:spPr>
      </p:pic>
    </p:spTree>
    <p:extLst>
      <p:ext uri="{BB962C8B-B14F-4D97-AF65-F5344CB8AC3E}">
        <p14:creationId xmlns:p14="http://schemas.microsoft.com/office/powerpoint/2010/main" val="39188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186267"/>
            <a:ext cx="11853334" cy="1027237"/>
          </a:xfrm>
          <a:ln>
            <a:solidFill>
              <a:schemeClr val="accent1"/>
            </a:solidFill>
          </a:ln>
        </p:spPr>
        <p:txBody>
          <a:bodyPr>
            <a:normAutofit fontScale="90000"/>
          </a:bodyPr>
          <a:lstStyle/>
          <a:p>
            <a:r>
              <a:rPr lang="bg-BG" dirty="0"/>
              <a:t>Поведение на работодателите и промени в заетостта, безработицата и икономическа неактивност</a:t>
            </a:r>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graphicFrame>
        <p:nvGraphicFramePr>
          <p:cNvPr id="8" name="Диаграма 3">
            <a:extLst>
              <a:ext uri="{FF2B5EF4-FFF2-40B4-BE49-F238E27FC236}">
                <a16:creationId xmlns:a16="http://schemas.microsoft.com/office/drawing/2014/main" id="{EAE5B3A7-206F-43EF-A362-86B3894D892E}"/>
              </a:ext>
            </a:extLst>
          </p:cNvPr>
          <p:cNvGraphicFramePr/>
          <p:nvPr>
            <p:extLst>
              <p:ext uri="{D42A27DB-BD31-4B8C-83A1-F6EECF244321}">
                <p14:modId xmlns:p14="http://schemas.microsoft.com/office/powerpoint/2010/main" val="2345398913"/>
              </p:ext>
            </p:extLst>
          </p:nvPr>
        </p:nvGraphicFramePr>
        <p:xfrm>
          <a:off x="590866" y="1524581"/>
          <a:ext cx="11264629" cy="4776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8060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186267"/>
            <a:ext cx="11853334" cy="1027237"/>
          </a:xfrm>
          <a:ln>
            <a:solidFill>
              <a:schemeClr val="accent1"/>
            </a:solidFill>
          </a:ln>
        </p:spPr>
        <p:txBody>
          <a:bodyPr>
            <a:normAutofit fontScale="90000"/>
          </a:bodyPr>
          <a:lstStyle/>
          <a:p>
            <a:r>
              <a:rPr lang="bg-BG" dirty="0"/>
              <a:t>Задържане на активността на предлагане на работни места – ЗАЩО?</a:t>
            </a:r>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6" name="Контейнер за съдържание 2">
            <a:extLst>
              <a:ext uri="{FF2B5EF4-FFF2-40B4-BE49-F238E27FC236}">
                <a16:creationId xmlns:a16="http://schemas.microsoft.com/office/drawing/2014/main" id="{EFB294CF-9F4B-4706-8F8C-5F37D4399AE5}"/>
              </a:ext>
            </a:extLst>
          </p:cNvPr>
          <p:cNvSpPr>
            <a:spLocks noGrp="1"/>
          </p:cNvSpPr>
          <p:nvPr>
            <p:ph idx="1"/>
          </p:nvPr>
        </p:nvSpPr>
        <p:spPr>
          <a:xfrm>
            <a:off x="169333" y="1557339"/>
            <a:ext cx="11853334" cy="957262"/>
          </a:xfrm>
        </p:spPr>
        <p:txBody>
          <a:bodyPr anchor="ctr">
            <a:noAutofit/>
          </a:bodyPr>
          <a:lstStyle/>
          <a:p>
            <a:pPr marL="0" indent="0">
              <a:buNone/>
            </a:pPr>
            <a:endParaRPr lang="bg-BG" sz="3000" dirty="0">
              <a:solidFill>
                <a:srgbClr val="00B0F0"/>
              </a:solidFill>
            </a:endParaRPr>
          </a:p>
          <a:p>
            <a:pPr marL="0" indent="0">
              <a:buNone/>
            </a:pPr>
            <a:r>
              <a:rPr lang="bg-BG" sz="3000" i="1" dirty="0">
                <a:solidFill>
                  <a:srgbClr val="00B0F0"/>
                </a:solidFill>
              </a:rPr>
              <a:t>1. Ниски очаквания за намиране на подходящата работна сила. </a:t>
            </a:r>
          </a:p>
          <a:p>
            <a:pPr marL="0" indent="0">
              <a:buNone/>
            </a:pPr>
            <a:endParaRPr lang="bg-BG" sz="3000" dirty="0">
              <a:solidFill>
                <a:srgbClr val="00B0F0"/>
              </a:solidFill>
            </a:endParaRPr>
          </a:p>
        </p:txBody>
      </p:sp>
      <p:sp>
        <p:nvSpPr>
          <p:cNvPr id="7" name="Rectangle 1">
            <a:extLst>
              <a:ext uri="{FF2B5EF4-FFF2-40B4-BE49-F238E27FC236}">
                <a16:creationId xmlns:a16="http://schemas.microsoft.com/office/drawing/2014/main" id="{FBAADA91-0EBE-4F57-A181-8FECAAC83269}"/>
              </a:ext>
            </a:extLst>
          </p:cNvPr>
          <p:cNvSpPr>
            <a:spLocks noChangeArrowheads="1"/>
          </p:cNvSpPr>
          <p:nvPr/>
        </p:nvSpPr>
        <p:spPr bwMode="auto">
          <a:xfrm>
            <a:off x="510687" y="2743169"/>
            <a:ext cx="106811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Относителен дял на работодатели, посочили „недостиг на работна сила“ като фактор затрудняващ дейността им ( %).</a:t>
            </a:r>
            <a:endParaRPr kumimoji="0" lang="bg-BG" sz="2800" b="0" i="0" u="none" strike="noStrike" cap="none" normalizeH="0" baseline="0" dirty="0">
              <a:ln>
                <a:noFill/>
              </a:ln>
              <a:solidFill>
                <a:schemeClr val="bg1"/>
              </a:solidFill>
              <a:effectLst/>
              <a:latin typeface="Arial" panose="020B0604020202020204" pitchFamily="34" charset="0"/>
            </a:endParaRPr>
          </a:p>
        </p:txBody>
      </p:sp>
      <p:graphicFrame>
        <p:nvGraphicFramePr>
          <p:cNvPr id="9" name="Таблица 3">
            <a:extLst>
              <a:ext uri="{FF2B5EF4-FFF2-40B4-BE49-F238E27FC236}">
                <a16:creationId xmlns:a16="http://schemas.microsoft.com/office/drawing/2014/main" id="{65FC7246-9559-488A-BA69-BDB6D8152B12}"/>
              </a:ext>
            </a:extLst>
          </p:cNvPr>
          <p:cNvGraphicFramePr>
            <a:graphicFrameLocks noGrp="1"/>
          </p:cNvGraphicFramePr>
          <p:nvPr>
            <p:extLst>
              <p:ext uri="{D42A27DB-BD31-4B8C-83A1-F6EECF244321}">
                <p14:modId xmlns:p14="http://schemas.microsoft.com/office/powerpoint/2010/main" val="712341583"/>
              </p:ext>
            </p:extLst>
          </p:nvPr>
        </p:nvGraphicFramePr>
        <p:xfrm>
          <a:off x="993438" y="3813526"/>
          <a:ext cx="9578028" cy="2503908"/>
        </p:xfrm>
        <a:graphic>
          <a:graphicData uri="http://schemas.openxmlformats.org/drawingml/2006/table">
            <a:tbl>
              <a:tblPr firstRow="1" firstCol="1" bandRow="1">
                <a:tableStyleId>{5C22544A-7EE6-4342-B048-85BDC9FD1C3A}</a:tableStyleId>
              </a:tblPr>
              <a:tblGrid>
                <a:gridCol w="3234141">
                  <a:extLst>
                    <a:ext uri="{9D8B030D-6E8A-4147-A177-3AD203B41FA5}">
                      <a16:colId xmlns:a16="http://schemas.microsoft.com/office/drawing/2014/main" val="20000"/>
                    </a:ext>
                  </a:extLst>
                </a:gridCol>
                <a:gridCol w="2114629">
                  <a:extLst>
                    <a:ext uri="{9D8B030D-6E8A-4147-A177-3AD203B41FA5}">
                      <a16:colId xmlns:a16="http://schemas.microsoft.com/office/drawing/2014/main" val="20001"/>
                    </a:ext>
                  </a:extLst>
                </a:gridCol>
                <a:gridCol w="2114629">
                  <a:extLst>
                    <a:ext uri="{9D8B030D-6E8A-4147-A177-3AD203B41FA5}">
                      <a16:colId xmlns:a16="http://schemas.microsoft.com/office/drawing/2014/main" val="20002"/>
                    </a:ext>
                  </a:extLst>
                </a:gridCol>
                <a:gridCol w="2114629">
                  <a:extLst>
                    <a:ext uri="{9D8B030D-6E8A-4147-A177-3AD203B41FA5}">
                      <a16:colId xmlns:a16="http://schemas.microsoft.com/office/drawing/2014/main" val="20003"/>
                    </a:ext>
                  </a:extLst>
                </a:gridCol>
              </a:tblGrid>
              <a:tr h="463793">
                <a:tc>
                  <a:txBody>
                    <a:bodyPr/>
                    <a:lstStyle/>
                    <a:p>
                      <a:pPr>
                        <a:lnSpc>
                          <a:spcPct val="107000"/>
                        </a:lnSpc>
                      </a:pPr>
                      <a:endParaRPr lang="bg-BG" sz="3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dirty="0">
                          <a:effectLst/>
                        </a:rPr>
                        <a:t>2016*</a:t>
                      </a:r>
                      <a:endParaRPr lang="bg-BG"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a:effectLst/>
                        </a:rPr>
                        <a:t>2017*</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dirty="0">
                          <a:effectLst/>
                        </a:rPr>
                        <a:t>2018**</a:t>
                      </a:r>
                      <a:endParaRPr lang="bg-BG"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553377">
                <a:tc>
                  <a:txBody>
                    <a:bodyPr/>
                    <a:lstStyle/>
                    <a:p>
                      <a:pPr marL="0" marR="0" algn="ctr">
                        <a:lnSpc>
                          <a:spcPct val="107000"/>
                        </a:lnSpc>
                        <a:spcBef>
                          <a:spcPts val="0"/>
                        </a:spcBef>
                        <a:spcAft>
                          <a:spcPts val="0"/>
                        </a:spcAft>
                      </a:pPr>
                      <a:r>
                        <a:rPr lang="bg-BG" sz="3200" dirty="0">
                          <a:effectLst/>
                        </a:rPr>
                        <a:t>Промишленост</a:t>
                      </a:r>
                      <a:endParaRPr lang="bg-BG"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dirty="0">
                          <a:effectLst/>
                        </a:rPr>
                        <a:t>21.7</a:t>
                      </a:r>
                      <a:endParaRPr lang="bg-BG"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a:effectLst/>
                        </a:rPr>
                        <a:t>27.1</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a:effectLst/>
                        </a:rPr>
                        <a:t>32</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63793">
                <a:tc>
                  <a:txBody>
                    <a:bodyPr/>
                    <a:lstStyle/>
                    <a:p>
                      <a:pPr marL="0" marR="0" algn="ctr">
                        <a:lnSpc>
                          <a:spcPct val="107000"/>
                        </a:lnSpc>
                        <a:spcBef>
                          <a:spcPts val="0"/>
                        </a:spcBef>
                        <a:spcAft>
                          <a:spcPts val="0"/>
                        </a:spcAft>
                      </a:pPr>
                      <a:r>
                        <a:rPr lang="bg-BG" sz="3200">
                          <a:effectLst/>
                        </a:rPr>
                        <a:t>Строителство</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a:effectLst/>
                        </a:rPr>
                        <a:t>22.1</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a:effectLst/>
                        </a:rPr>
                        <a:t>30.6</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a:effectLst/>
                        </a:rPr>
                        <a:t>33.6</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63793">
                <a:tc>
                  <a:txBody>
                    <a:bodyPr/>
                    <a:lstStyle/>
                    <a:p>
                      <a:pPr marL="0" marR="0" algn="ctr">
                        <a:lnSpc>
                          <a:spcPct val="107000"/>
                        </a:lnSpc>
                        <a:spcBef>
                          <a:spcPts val="0"/>
                        </a:spcBef>
                        <a:spcAft>
                          <a:spcPts val="0"/>
                        </a:spcAft>
                      </a:pPr>
                      <a:r>
                        <a:rPr lang="bg-BG" sz="3200">
                          <a:effectLst/>
                        </a:rPr>
                        <a:t>Търговия</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dirty="0">
                          <a:effectLst/>
                        </a:rPr>
                        <a:t>12.9</a:t>
                      </a:r>
                      <a:endParaRPr lang="bg-BG"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7000"/>
                        </a:lnSpc>
                        <a:spcBef>
                          <a:spcPts val="0"/>
                        </a:spcBef>
                        <a:spcAft>
                          <a:spcPts val="0"/>
                        </a:spcAft>
                      </a:pPr>
                      <a:r>
                        <a:rPr lang="bg-BG" sz="3200" dirty="0">
                          <a:effectLst/>
                        </a:rPr>
                        <a:t>17.7</a:t>
                      </a:r>
                      <a:endParaRPr lang="bg-BG"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7000"/>
                        </a:lnSpc>
                        <a:spcBef>
                          <a:spcPts val="0"/>
                        </a:spcBef>
                        <a:spcAft>
                          <a:spcPts val="0"/>
                        </a:spcAft>
                      </a:pPr>
                      <a:r>
                        <a:rPr lang="bg-BG" sz="3200">
                          <a:effectLst/>
                        </a:rPr>
                        <a:t>18.6</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63793">
                <a:tc>
                  <a:txBody>
                    <a:bodyPr/>
                    <a:lstStyle/>
                    <a:p>
                      <a:pPr marL="0" marR="0" algn="ctr">
                        <a:lnSpc>
                          <a:spcPct val="107000"/>
                        </a:lnSpc>
                        <a:spcBef>
                          <a:spcPts val="0"/>
                        </a:spcBef>
                        <a:spcAft>
                          <a:spcPts val="0"/>
                        </a:spcAft>
                      </a:pPr>
                      <a:r>
                        <a:rPr lang="bg-BG" sz="3200">
                          <a:effectLst/>
                        </a:rPr>
                        <a:t>Услуги </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bg-BG" sz="3200">
                          <a:effectLst/>
                        </a:rPr>
                        <a:t>12.6</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7000"/>
                        </a:lnSpc>
                        <a:spcBef>
                          <a:spcPts val="0"/>
                        </a:spcBef>
                        <a:spcAft>
                          <a:spcPts val="0"/>
                        </a:spcAft>
                      </a:pPr>
                      <a:r>
                        <a:rPr lang="bg-BG" sz="3200">
                          <a:effectLst/>
                        </a:rPr>
                        <a:t>16.1</a:t>
                      </a:r>
                      <a:endParaRPr lang="bg-BG"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7000"/>
                        </a:lnSpc>
                        <a:spcBef>
                          <a:spcPts val="0"/>
                        </a:spcBef>
                        <a:spcAft>
                          <a:spcPts val="0"/>
                        </a:spcAft>
                      </a:pPr>
                      <a:r>
                        <a:rPr lang="bg-BG" sz="3200" dirty="0">
                          <a:effectLst/>
                        </a:rPr>
                        <a:t>17.6</a:t>
                      </a:r>
                      <a:endParaRPr lang="bg-BG"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1150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186267"/>
            <a:ext cx="11853334" cy="1027237"/>
          </a:xfrm>
          <a:ln>
            <a:solidFill>
              <a:schemeClr val="accent1"/>
            </a:solidFill>
          </a:ln>
        </p:spPr>
        <p:txBody>
          <a:bodyPr>
            <a:normAutofit fontScale="90000"/>
          </a:bodyPr>
          <a:lstStyle/>
          <a:p>
            <a:r>
              <a:rPr lang="bg-BG" dirty="0"/>
              <a:t>Задържане на активността на предлагане на работни места – ЗАЩО?</a:t>
            </a:r>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10" name="Контейнер за съдържание 2">
            <a:extLst>
              <a:ext uri="{FF2B5EF4-FFF2-40B4-BE49-F238E27FC236}">
                <a16:creationId xmlns:a16="http://schemas.microsoft.com/office/drawing/2014/main" id="{081572D2-5BBA-42E2-9DF8-ECFC104EBAAC}"/>
              </a:ext>
            </a:extLst>
          </p:cNvPr>
          <p:cNvSpPr>
            <a:spLocks noGrp="1"/>
          </p:cNvSpPr>
          <p:nvPr>
            <p:ph idx="1"/>
          </p:nvPr>
        </p:nvSpPr>
        <p:spPr>
          <a:xfrm>
            <a:off x="169333" y="1825625"/>
            <a:ext cx="11700934" cy="4351338"/>
          </a:xfrm>
        </p:spPr>
        <p:txBody>
          <a:bodyPr>
            <a:normAutofit/>
          </a:bodyPr>
          <a:lstStyle/>
          <a:p>
            <a:pPr marL="0" lvl="0" indent="0">
              <a:spcAft>
                <a:spcPts val="1200"/>
              </a:spcAft>
              <a:buNone/>
            </a:pPr>
            <a:r>
              <a:rPr lang="bg-BG" sz="2800" dirty="0">
                <a:solidFill>
                  <a:srgbClr val="00B0F0"/>
                </a:solidFill>
              </a:rPr>
              <a:t>2. </a:t>
            </a:r>
            <a:r>
              <a:rPr lang="bg-BG" sz="2800" i="1" dirty="0">
                <a:solidFill>
                  <a:srgbClr val="00B0F0"/>
                </a:solidFill>
              </a:rPr>
              <a:t>Ограничено финансиране на субсидирани нови работни места</a:t>
            </a:r>
            <a:r>
              <a:rPr lang="bg-BG" sz="2800" dirty="0">
                <a:solidFill>
                  <a:srgbClr val="00B0F0"/>
                </a:solidFill>
              </a:rPr>
              <a:t>: средства от ДБ; от ЕСФ, ОП РЧР. (Субсидираната заетост: не трябва да се отрича значението й за малки общини, за конкретни групи непривлекателни трудови дейности, за лицата с ниски възможности за наемане). </a:t>
            </a:r>
          </a:p>
          <a:p>
            <a:pPr marL="0" lvl="0" indent="0">
              <a:buNone/>
            </a:pPr>
            <a:r>
              <a:rPr lang="bg-BG" sz="2800" dirty="0">
                <a:solidFill>
                  <a:srgbClr val="00B0F0"/>
                </a:solidFill>
              </a:rPr>
              <a:t>3. Съществени териториални различия в количествени и качествени характеристики на работната сила.</a:t>
            </a:r>
          </a:p>
        </p:txBody>
      </p:sp>
    </p:spTree>
    <p:extLst>
      <p:ext uri="{BB962C8B-B14F-4D97-AF65-F5344CB8AC3E}">
        <p14:creationId xmlns:p14="http://schemas.microsoft.com/office/powerpoint/2010/main" val="2031310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186267"/>
            <a:ext cx="11853334" cy="1027237"/>
          </a:xfrm>
          <a:ln>
            <a:solidFill>
              <a:schemeClr val="accent1"/>
            </a:solidFill>
          </a:ln>
        </p:spPr>
        <p:txBody>
          <a:bodyPr>
            <a:normAutofit fontScale="90000"/>
          </a:bodyPr>
          <a:lstStyle/>
          <a:p>
            <a:r>
              <a:rPr lang="bg-BG" dirty="0"/>
              <a:t>Задържане на активността на предлагане на работни места – ЗАЩО?</a:t>
            </a:r>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7" name="Заглавие 1">
            <a:extLst>
              <a:ext uri="{FF2B5EF4-FFF2-40B4-BE49-F238E27FC236}">
                <a16:creationId xmlns:a16="http://schemas.microsoft.com/office/drawing/2014/main" id="{93F27E1E-3321-4080-8B44-15D161AC5666}"/>
              </a:ext>
            </a:extLst>
          </p:cNvPr>
          <p:cNvSpPr txBox="1">
            <a:spLocks/>
          </p:cNvSpPr>
          <p:nvPr/>
        </p:nvSpPr>
        <p:spPr>
          <a:xfrm>
            <a:off x="0" y="1447973"/>
            <a:ext cx="12022667" cy="731206"/>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ctr" rtl="0" eaLnBrk="0" fontAlgn="base" hangingPunct="0">
              <a:spcBef>
                <a:spcPct val="0"/>
              </a:spcBef>
              <a:spcAft>
                <a:spcPct val="0"/>
              </a:spcAft>
              <a:defRPr sz="3600" b="1" kern="1200">
                <a:solidFill>
                  <a:srgbClr val="FFC800"/>
                </a:solidFill>
                <a:effectLst>
                  <a:outerShdw blurRad="38100" dist="38100" dir="2700000" algn="tl">
                    <a:srgbClr val="000000">
                      <a:alpha val="43137"/>
                    </a:srgbClr>
                  </a:outerShdw>
                </a:effectLst>
                <a:latin typeface="Arial" pitchFamily="34" charset="0"/>
                <a:ea typeface="+mj-ea"/>
                <a:cs typeface="+mj-cs"/>
              </a:defRPr>
            </a:lvl1pPr>
            <a:lvl2pPr algn="l" rtl="0" eaLnBrk="0" fontAlgn="base" hangingPunct="0">
              <a:spcBef>
                <a:spcPct val="0"/>
              </a:spcBef>
              <a:spcAft>
                <a:spcPct val="0"/>
              </a:spcAft>
              <a:defRPr sz="4500" b="1">
                <a:solidFill>
                  <a:srgbClr val="FFC800"/>
                </a:solidFill>
                <a:latin typeface="Arial" pitchFamily="34" charset="0"/>
              </a:defRPr>
            </a:lvl2pPr>
            <a:lvl3pPr algn="l" rtl="0" eaLnBrk="0" fontAlgn="base" hangingPunct="0">
              <a:spcBef>
                <a:spcPct val="0"/>
              </a:spcBef>
              <a:spcAft>
                <a:spcPct val="0"/>
              </a:spcAft>
              <a:defRPr sz="4500" b="1">
                <a:solidFill>
                  <a:srgbClr val="FFC800"/>
                </a:solidFill>
                <a:latin typeface="Arial" pitchFamily="34" charset="0"/>
              </a:defRPr>
            </a:lvl3pPr>
            <a:lvl4pPr algn="l" rtl="0" eaLnBrk="0" fontAlgn="base" hangingPunct="0">
              <a:spcBef>
                <a:spcPct val="0"/>
              </a:spcBef>
              <a:spcAft>
                <a:spcPct val="0"/>
              </a:spcAft>
              <a:defRPr sz="4500" b="1">
                <a:solidFill>
                  <a:srgbClr val="FFC800"/>
                </a:solidFill>
                <a:latin typeface="Arial" pitchFamily="34" charset="0"/>
              </a:defRPr>
            </a:lvl4pPr>
            <a:lvl5pPr algn="l" rtl="0" eaLnBrk="0" fontAlgn="base" hangingPunct="0">
              <a:spcBef>
                <a:spcPct val="0"/>
              </a:spcBef>
              <a:spcAft>
                <a:spcPct val="0"/>
              </a:spcAft>
              <a:defRPr sz="4500" b="1">
                <a:solidFill>
                  <a:srgbClr val="FFC800"/>
                </a:solidFill>
                <a:latin typeface="Aria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l"/>
            <a:r>
              <a:rPr lang="bg-BG" sz="2000" dirty="0">
                <a:solidFill>
                  <a:srgbClr val="00B0F0"/>
                </a:solidFill>
                <a:effectLst/>
              </a:rPr>
              <a:t>4. Средната годишна работна заплата за 2017 г. се увеличава с 9.5% и достига 12725 лв. Различни възможности за малки и средни фирми да поемат повишените трудови разходи. </a:t>
            </a:r>
          </a:p>
        </p:txBody>
      </p:sp>
      <p:graphicFrame>
        <p:nvGraphicFramePr>
          <p:cNvPr id="8" name="Контейнер за съдържание 3">
            <a:extLst>
              <a:ext uri="{FF2B5EF4-FFF2-40B4-BE49-F238E27FC236}">
                <a16:creationId xmlns:a16="http://schemas.microsoft.com/office/drawing/2014/main" id="{C2A8F6AC-EA6C-4D53-814D-CFA5792B6673}"/>
              </a:ext>
            </a:extLst>
          </p:cNvPr>
          <p:cNvGraphicFramePr>
            <a:graphicFrameLocks noGrp="1"/>
          </p:cNvGraphicFramePr>
          <p:nvPr>
            <p:ph idx="1"/>
            <p:extLst>
              <p:ext uri="{D42A27DB-BD31-4B8C-83A1-F6EECF244321}">
                <p14:modId xmlns:p14="http://schemas.microsoft.com/office/powerpoint/2010/main" val="774243033"/>
              </p:ext>
            </p:extLst>
          </p:nvPr>
        </p:nvGraphicFramePr>
        <p:xfrm>
          <a:off x="341832" y="2298819"/>
          <a:ext cx="11327137" cy="40078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9770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186267"/>
            <a:ext cx="11853334" cy="1027237"/>
          </a:xfrm>
          <a:ln>
            <a:solidFill>
              <a:schemeClr val="accent1"/>
            </a:solidFill>
          </a:ln>
        </p:spPr>
        <p:txBody>
          <a:bodyPr>
            <a:normAutofit/>
          </a:bodyPr>
          <a:lstStyle/>
          <a:p>
            <a:r>
              <a:rPr lang="bg-BG" dirty="0"/>
              <a:t>Относителни показатели за пазара на труда</a:t>
            </a:r>
            <a:br>
              <a:rPr lang="en-US" dirty="0"/>
            </a:br>
            <a:r>
              <a:rPr lang="bg-BG" sz="2000" dirty="0"/>
              <a:t>(сравнение с общите показатели за ЕС: ЕС 28 минус България)</a:t>
            </a:r>
            <a:endParaRPr lang="bg-BG" dirty="0"/>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graphicFrame>
        <p:nvGraphicFramePr>
          <p:cNvPr id="9" name="Диаграма 3">
            <a:extLst>
              <a:ext uri="{FF2B5EF4-FFF2-40B4-BE49-F238E27FC236}">
                <a16:creationId xmlns:a16="http://schemas.microsoft.com/office/drawing/2014/main" id="{A8AC6BDE-A574-41F4-93BB-401E41E50F69}"/>
              </a:ext>
            </a:extLst>
          </p:cNvPr>
          <p:cNvGraphicFramePr>
            <a:graphicFrameLocks/>
          </p:cNvGraphicFramePr>
          <p:nvPr>
            <p:extLst>
              <p:ext uri="{D42A27DB-BD31-4B8C-83A1-F6EECF244321}">
                <p14:modId xmlns:p14="http://schemas.microsoft.com/office/powerpoint/2010/main" val="1552425589"/>
              </p:ext>
            </p:extLst>
          </p:nvPr>
        </p:nvGraphicFramePr>
        <p:xfrm>
          <a:off x="487110" y="1902471"/>
          <a:ext cx="11126647" cy="454105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C56B2BBF-CF1C-4D27-8C6B-D7C1B2C5DD37}"/>
              </a:ext>
            </a:extLst>
          </p:cNvPr>
          <p:cNvSpPr/>
          <p:nvPr/>
        </p:nvSpPr>
        <p:spPr>
          <a:xfrm>
            <a:off x="4146223" y="1502361"/>
            <a:ext cx="3761486" cy="400110"/>
          </a:xfrm>
          <a:prstGeom prst="rect">
            <a:avLst/>
          </a:prstGeom>
        </p:spPr>
        <p:txBody>
          <a:bodyPr wrap="square">
            <a:spAutoFit/>
          </a:bodyPr>
          <a:lstStyle/>
          <a:p>
            <a:r>
              <a:rPr lang="bg-BG" sz="2000" b="1" dirty="0">
                <a:solidFill>
                  <a:srgbClr val="00B0F0"/>
                </a:solidFill>
              </a:rPr>
              <a:t>Коефициенти на заетост (%)</a:t>
            </a:r>
            <a:endParaRPr lang="bg-BG" sz="2000" dirty="0">
              <a:solidFill>
                <a:srgbClr val="00B0F0"/>
              </a:solidFill>
            </a:endParaRPr>
          </a:p>
        </p:txBody>
      </p:sp>
    </p:spTree>
    <p:extLst>
      <p:ext uri="{BB962C8B-B14F-4D97-AF65-F5344CB8AC3E}">
        <p14:creationId xmlns:p14="http://schemas.microsoft.com/office/powerpoint/2010/main" val="578919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186267"/>
            <a:ext cx="11853334" cy="1027237"/>
          </a:xfrm>
          <a:ln>
            <a:solidFill>
              <a:schemeClr val="accent1"/>
            </a:solidFill>
          </a:ln>
        </p:spPr>
        <p:txBody>
          <a:bodyPr>
            <a:normAutofit/>
          </a:bodyPr>
          <a:lstStyle/>
          <a:p>
            <a:r>
              <a:rPr lang="bg-BG" dirty="0"/>
              <a:t>Относителни показатели за пазара на труда</a:t>
            </a:r>
            <a:br>
              <a:rPr lang="bg-BG" dirty="0"/>
            </a:br>
            <a:r>
              <a:rPr lang="bg-BG" sz="2200" dirty="0"/>
              <a:t>(сравнение с общите показатели за ЕС: ЕС 28 минус България)</a:t>
            </a:r>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4" name="Rectangle 3">
            <a:extLst>
              <a:ext uri="{FF2B5EF4-FFF2-40B4-BE49-F238E27FC236}">
                <a16:creationId xmlns:a16="http://schemas.microsoft.com/office/drawing/2014/main" id="{C56B2BBF-CF1C-4D27-8C6B-D7C1B2C5DD37}"/>
              </a:ext>
            </a:extLst>
          </p:cNvPr>
          <p:cNvSpPr/>
          <p:nvPr/>
        </p:nvSpPr>
        <p:spPr>
          <a:xfrm>
            <a:off x="4146223" y="1502361"/>
            <a:ext cx="4676044" cy="400110"/>
          </a:xfrm>
          <a:prstGeom prst="rect">
            <a:avLst/>
          </a:prstGeom>
        </p:spPr>
        <p:txBody>
          <a:bodyPr wrap="square">
            <a:spAutoFit/>
          </a:bodyPr>
          <a:lstStyle/>
          <a:p>
            <a:r>
              <a:rPr lang="bg-BG" sz="2000" b="1" dirty="0">
                <a:solidFill>
                  <a:srgbClr val="00B0F0"/>
                </a:solidFill>
              </a:rPr>
              <a:t>Коефициенти на безработица (%)</a:t>
            </a:r>
            <a:endParaRPr lang="bg-BG" sz="2000" dirty="0">
              <a:solidFill>
                <a:srgbClr val="00B0F0"/>
              </a:solidFill>
            </a:endParaRPr>
          </a:p>
        </p:txBody>
      </p:sp>
      <p:graphicFrame>
        <p:nvGraphicFramePr>
          <p:cNvPr id="6" name="Диаграма 6">
            <a:extLst>
              <a:ext uri="{FF2B5EF4-FFF2-40B4-BE49-F238E27FC236}">
                <a16:creationId xmlns:a16="http://schemas.microsoft.com/office/drawing/2014/main" id="{734B273D-A23B-4077-9436-FA1A82ED5DAE}"/>
              </a:ext>
            </a:extLst>
          </p:cNvPr>
          <p:cNvGraphicFramePr>
            <a:graphicFrameLocks/>
          </p:cNvGraphicFramePr>
          <p:nvPr>
            <p:extLst>
              <p:ext uri="{D42A27DB-BD31-4B8C-83A1-F6EECF244321}">
                <p14:modId xmlns:p14="http://schemas.microsoft.com/office/powerpoint/2010/main" val="1236412047"/>
              </p:ext>
            </p:extLst>
          </p:nvPr>
        </p:nvGraphicFramePr>
        <p:xfrm>
          <a:off x="640934" y="2057400"/>
          <a:ext cx="11132337" cy="42835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F8C2DDB-E7C2-4755-BEF5-C6597BE8B6A7}"/>
              </a:ext>
            </a:extLst>
          </p:cNvPr>
          <p:cNvSpPr txBox="1"/>
          <p:nvPr/>
        </p:nvSpPr>
        <p:spPr>
          <a:xfrm>
            <a:off x="4324350" y="5153025"/>
            <a:ext cx="762000" cy="369332"/>
          </a:xfrm>
          <a:prstGeom prst="rect">
            <a:avLst/>
          </a:prstGeom>
          <a:noFill/>
        </p:spPr>
        <p:txBody>
          <a:bodyPr wrap="square" rtlCol="0">
            <a:spAutoFit/>
          </a:bodyPr>
          <a:lstStyle/>
          <a:p>
            <a:r>
              <a:rPr lang="bg-BG" dirty="0">
                <a:solidFill>
                  <a:schemeClr val="bg1"/>
                </a:solidFill>
              </a:rPr>
              <a:t>2011</a:t>
            </a:r>
          </a:p>
        </p:txBody>
      </p:sp>
      <p:sp>
        <p:nvSpPr>
          <p:cNvPr id="8" name="TextBox 7">
            <a:extLst>
              <a:ext uri="{FF2B5EF4-FFF2-40B4-BE49-F238E27FC236}">
                <a16:creationId xmlns:a16="http://schemas.microsoft.com/office/drawing/2014/main" id="{3EE8D0D3-6130-49C4-B6EA-7B03C038783C}"/>
              </a:ext>
            </a:extLst>
          </p:cNvPr>
          <p:cNvSpPr txBox="1"/>
          <p:nvPr/>
        </p:nvSpPr>
        <p:spPr>
          <a:xfrm>
            <a:off x="5257800" y="5153025"/>
            <a:ext cx="762000" cy="369332"/>
          </a:xfrm>
          <a:prstGeom prst="rect">
            <a:avLst/>
          </a:prstGeom>
          <a:noFill/>
        </p:spPr>
        <p:txBody>
          <a:bodyPr wrap="square" rtlCol="0">
            <a:spAutoFit/>
          </a:bodyPr>
          <a:lstStyle/>
          <a:p>
            <a:r>
              <a:rPr lang="bg-BG" dirty="0">
                <a:solidFill>
                  <a:schemeClr val="bg1"/>
                </a:solidFill>
              </a:rPr>
              <a:t>2012</a:t>
            </a:r>
          </a:p>
        </p:txBody>
      </p:sp>
      <p:sp>
        <p:nvSpPr>
          <p:cNvPr id="10" name="TextBox 9">
            <a:extLst>
              <a:ext uri="{FF2B5EF4-FFF2-40B4-BE49-F238E27FC236}">
                <a16:creationId xmlns:a16="http://schemas.microsoft.com/office/drawing/2014/main" id="{49D5EEAE-4D4D-45A3-BD5E-241EEC2978CD}"/>
              </a:ext>
            </a:extLst>
          </p:cNvPr>
          <p:cNvSpPr txBox="1"/>
          <p:nvPr/>
        </p:nvSpPr>
        <p:spPr>
          <a:xfrm>
            <a:off x="7505700" y="5153025"/>
            <a:ext cx="762000" cy="369332"/>
          </a:xfrm>
          <a:prstGeom prst="rect">
            <a:avLst/>
          </a:prstGeom>
          <a:noFill/>
        </p:spPr>
        <p:txBody>
          <a:bodyPr wrap="square" rtlCol="0">
            <a:spAutoFit/>
          </a:bodyPr>
          <a:lstStyle/>
          <a:p>
            <a:r>
              <a:rPr lang="bg-BG" dirty="0">
                <a:solidFill>
                  <a:schemeClr val="bg1"/>
                </a:solidFill>
              </a:rPr>
              <a:t>2014</a:t>
            </a:r>
          </a:p>
        </p:txBody>
      </p:sp>
      <p:sp>
        <p:nvSpPr>
          <p:cNvPr id="11" name="TextBox 10">
            <a:extLst>
              <a:ext uri="{FF2B5EF4-FFF2-40B4-BE49-F238E27FC236}">
                <a16:creationId xmlns:a16="http://schemas.microsoft.com/office/drawing/2014/main" id="{89E365B1-4A9E-42CB-8AA3-648AAB0C81D5}"/>
              </a:ext>
            </a:extLst>
          </p:cNvPr>
          <p:cNvSpPr txBox="1"/>
          <p:nvPr/>
        </p:nvSpPr>
        <p:spPr>
          <a:xfrm>
            <a:off x="6334125" y="5153025"/>
            <a:ext cx="762000" cy="369332"/>
          </a:xfrm>
          <a:prstGeom prst="rect">
            <a:avLst/>
          </a:prstGeom>
          <a:noFill/>
        </p:spPr>
        <p:txBody>
          <a:bodyPr wrap="square" rtlCol="0">
            <a:spAutoFit/>
          </a:bodyPr>
          <a:lstStyle/>
          <a:p>
            <a:r>
              <a:rPr lang="bg-BG" dirty="0">
                <a:solidFill>
                  <a:schemeClr val="bg1"/>
                </a:solidFill>
              </a:rPr>
              <a:t>2013</a:t>
            </a:r>
          </a:p>
        </p:txBody>
      </p:sp>
    </p:spTree>
    <p:extLst>
      <p:ext uri="{BB962C8B-B14F-4D97-AF65-F5344CB8AC3E}">
        <p14:creationId xmlns:p14="http://schemas.microsoft.com/office/powerpoint/2010/main" val="226818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9333" y="186267"/>
            <a:ext cx="11853334" cy="1027237"/>
          </a:xfrm>
          <a:ln>
            <a:solidFill>
              <a:schemeClr val="accent1"/>
            </a:solidFill>
          </a:ln>
        </p:spPr>
        <p:txBody>
          <a:bodyPr>
            <a:normAutofit/>
          </a:bodyPr>
          <a:lstStyle/>
          <a:p>
            <a:r>
              <a:rPr lang="bg-BG" dirty="0"/>
              <a:t>Относителни показатели за пазара на труда </a:t>
            </a:r>
            <a:endParaRPr lang="bg-BG" sz="2200" dirty="0"/>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4" name="Rectangle 3">
            <a:extLst>
              <a:ext uri="{FF2B5EF4-FFF2-40B4-BE49-F238E27FC236}">
                <a16:creationId xmlns:a16="http://schemas.microsoft.com/office/drawing/2014/main" id="{C56B2BBF-CF1C-4D27-8C6B-D7C1B2C5DD37}"/>
              </a:ext>
            </a:extLst>
          </p:cNvPr>
          <p:cNvSpPr/>
          <p:nvPr/>
        </p:nvSpPr>
        <p:spPr>
          <a:xfrm>
            <a:off x="1460777" y="1505032"/>
            <a:ext cx="9270446" cy="400110"/>
          </a:xfrm>
          <a:prstGeom prst="rect">
            <a:avLst/>
          </a:prstGeom>
        </p:spPr>
        <p:txBody>
          <a:bodyPr wrap="square">
            <a:spAutoFit/>
          </a:bodyPr>
          <a:lstStyle/>
          <a:p>
            <a:r>
              <a:rPr lang="bg-BG" sz="2000" b="1" dirty="0">
                <a:solidFill>
                  <a:srgbClr val="00B0F0"/>
                </a:solidFill>
              </a:rPr>
              <a:t>Коефициенти на неактивност (% от населението между 15 и 64 години)</a:t>
            </a:r>
          </a:p>
        </p:txBody>
      </p:sp>
      <p:graphicFrame>
        <p:nvGraphicFramePr>
          <p:cNvPr id="13" name="Диаграма 3">
            <a:extLst>
              <a:ext uri="{FF2B5EF4-FFF2-40B4-BE49-F238E27FC236}">
                <a16:creationId xmlns:a16="http://schemas.microsoft.com/office/drawing/2014/main" id="{438AC366-7660-4381-B101-694E9A2D6D0D}"/>
              </a:ext>
            </a:extLst>
          </p:cNvPr>
          <p:cNvGraphicFramePr/>
          <p:nvPr>
            <p:extLst>
              <p:ext uri="{D42A27DB-BD31-4B8C-83A1-F6EECF244321}">
                <p14:modId xmlns:p14="http://schemas.microsoft.com/office/powerpoint/2010/main" val="1676070626"/>
              </p:ext>
            </p:extLst>
          </p:nvPr>
        </p:nvGraphicFramePr>
        <p:xfrm>
          <a:off x="341832" y="1962292"/>
          <a:ext cx="11485547" cy="44128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83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9F39A-4A91-42EB-8E04-514E109B563C}"/>
              </a:ext>
            </a:extLst>
          </p:cNvPr>
          <p:cNvSpPr>
            <a:spLocks noGrp="1"/>
          </p:cNvSpPr>
          <p:nvPr>
            <p:ph idx="1"/>
          </p:nvPr>
        </p:nvSpPr>
        <p:spPr>
          <a:xfrm>
            <a:off x="273465" y="1594115"/>
            <a:ext cx="11766133" cy="4875051"/>
          </a:xfrm>
        </p:spPr>
        <p:txBody>
          <a:bodyPr/>
          <a:lstStyle/>
          <a:p>
            <a:pPr>
              <a:buClrTx/>
            </a:pPr>
            <a:r>
              <a:rPr lang="bg-BG" sz="1800" b="1" dirty="0">
                <a:solidFill>
                  <a:schemeClr val="bg1"/>
                </a:solidFill>
              </a:rPr>
              <a:t>Заетостта: </a:t>
            </a:r>
            <a:r>
              <a:rPr lang="bg-BG" sz="1800" dirty="0">
                <a:solidFill>
                  <a:schemeClr val="bg1"/>
                </a:solidFill>
              </a:rPr>
              <a:t>леко понижаване на растежа й с -0.1% през 2018 г. и ниска динамика нагоре през 2019 и 2020 г. Коефициентите на заетост ще се увеличат до 52.5% през 2018 г., 53.0 през 2019 и  53.4 процента през 2020 г. </a:t>
            </a:r>
          </a:p>
          <a:p>
            <a:pPr>
              <a:buClrTx/>
            </a:pPr>
            <a:r>
              <a:rPr lang="bg-BG" sz="1800" b="1" dirty="0">
                <a:solidFill>
                  <a:schemeClr val="bg1"/>
                </a:solidFill>
              </a:rPr>
              <a:t>Безработицата</a:t>
            </a:r>
            <a:r>
              <a:rPr lang="bg-BG" sz="1800" dirty="0">
                <a:solidFill>
                  <a:schemeClr val="bg1"/>
                </a:solidFill>
              </a:rPr>
              <a:t> се предполага, че ще продължи да намалява. Предлаганите работни места  силния  недостиг на работна сила ще успеят да компенсират безработицата до 5.7% от работната сила през 2018 г.; 4.9 и 4.1 процента през 2019 и 2020 г. </a:t>
            </a:r>
          </a:p>
          <a:p>
            <a:pPr>
              <a:buClrTx/>
            </a:pPr>
            <a:r>
              <a:rPr lang="bg-BG" sz="1800" b="1" dirty="0">
                <a:solidFill>
                  <a:schemeClr val="bg1"/>
                </a:solidFill>
              </a:rPr>
              <a:t>Стабилизиране и евентуално подобряване на коефициента на икономическа активност на населението</a:t>
            </a:r>
            <a:r>
              <a:rPr lang="bg-BG" sz="1800" dirty="0">
                <a:solidFill>
                  <a:schemeClr val="bg1"/>
                </a:solidFill>
              </a:rPr>
              <a:t>. Без особено надценяване на ситуацията на пазара на труда, считаме, че той ще бъде към 55.7% за периода на следващите три години, с евентуални леки корекции, но около тази стойност. Коментар:</a:t>
            </a:r>
          </a:p>
          <a:p>
            <a:pPr lvl="1">
              <a:buClrTx/>
            </a:pPr>
            <a:r>
              <a:rPr lang="bg-BG" sz="1400" dirty="0">
                <a:solidFill>
                  <a:schemeClr val="bg1"/>
                </a:solidFill>
              </a:rPr>
              <a:t>Въпреки негативните демографски очаквания, в количествен план би трябвало да може да изпълним ангажимента си към Програмата Европа 2020 </a:t>
            </a:r>
            <a:r>
              <a:rPr lang="bg-BG" sz="1400" b="1" dirty="0">
                <a:solidFill>
                  <a:schemeClr val="bg1"/>
                </a:solidFill>
              </a:rPr>
              <a:t>за 75% заетост на населението между 20 и 64 години. </a:t>
            </a:r>
            <a:r>
              <a:rPr lang="bg-BG" sz="1400" dirty="0">
                <a:solidFill>
                  <a:schemeClr val="bg1"/>
                </a:solidFill>
              </a:rPr>
              <a:t>Въпросът обаче не е само до количествени разчети, а за налична добре подготвена работна ръка;</a:t>
            </a:r>
          </a:p>
          <a:p>
            <a:pPr lvl="1">
              <a:buClrTx/>
            </a:pPr>
            <a:r>
              <a:rPr lang="bg-BG" sz="1400" dirty="0">
                <a:solidFill>
                  <a:schemeClr val="bg1"/>
                </a:solidFill>
              </a:rPr>
              <a:t>Средна месечна номинална работна заплата ще продължи да расте с  10-12 % годишно до края на 2020 г. До края на програмния период може да се очаква работодателите да продължат чрез увеличение на трудовите доходи да привличат и задържат необходимата им работна ръка;</a:t>
            </a:r>
          </a:p>
          <a:p>
            <a:pPr lvl="1">
              <a:buClrTx/>
            </a:pPr>
            <a:r>
              <a:rPr lang="bg-BG" sz="1400" dirty="0">
                <a:solidFill>
                  <a:schemeClr val="bg1"/>
                </a:solidFill>
              </a:rPr>
              <a:t>Преструктуриране на бюджетните средства за активни политики в полза на професионалната квалификация и услуги за регистрираните безработни; използването на средствата от ЕСФ чрез ОП РЧР и на други донорски средства.</a:t>
            </a:r>
          </a:p>
        </p:txBody>
      </p:sp>
      <p:sp>
        <p:nvSpPr>
          <p:cNvPr id="2" name="Заглавие 1"/>
          <p:cNvSpPr>
            <a:spLocks noGrp="1"/>
          </p:cNvSpPr>
          <p:nvPr>
            <p:ph type="title"/>
          </p:nvPr>
        </p:nvSpPr>
        <p:spPr>
          <a:xfrm>
            <a:off x="186266" y="254000"/>
            <a:ext cx="11853333" cy="948267"/>
          </a:xfrm>
          <a:ln>
            <a:solidFill>
              <a:schemeClr val="accent1"/>
            </a:solidFill>
          </a:ln>
        </p:spPr>
        <p:txBody>
          <a:bodyPr>
            <a:normAutofit/>
          </a:bodyPr>
          <a:lstStyle/>
          <a:p>
            <a:r>
              <a:rPr lang="bg-BG" dirty="0"/>
              <a:t>Краткосрочни и средносрочни очаквания</a:t>
            </a:r>
          </a:p>
        </p:txBody>
      </p:sp>
      <p:sp>
        <p:nvSpPr>
          <p:cNvPr id="5" name="TextBox 4">
            <a:extLst>
              <a:ext uri="{FF2B5EF4-FFF2-40B4-BE49-F238E27FC236}">
                <a16:creationId xmlns:a16="http://schemas.microsoft.com/office/drawing/2014/main" id="{30AA6FB2-23F5-4D7D-82BF-0AC16C2CFA4B}"/>
              </a:ext>
            </a:extLst>
          </p:cNvPr>
          <p:cNvSpPr txBox="1"/>
          <p:nvPr/>
        </p:nvSpPr>
        <p:spPr>
          <a:xfrm>
            <a:off x="0" y="6611938"/>
            <a:ext cx="12192000" cy="246062"/>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rPr>
              <a:t>28.05.2018 г. 			             					           </a:t>
            </a:r>
            <a:r>
              <a:rPr lang="bg-BG" sz="1000" i="1" dirty="0">
                <a:solidFill>
                  <a:schemeClr val="accent1">
                    <a:lumMod val="60000"/>
                    <a:lumOff val="40000"/>
                  </a:schemeClr>
                </a:solidFill>
                <a:latin typeface="Arial" charset="0"/>
              </a:rPr>
              <a:t>Икономическото развитие и политика в България: оценки и очаквания</a:t>
            </a:r>
          </a:p>
        </p:txBody>
      </p:sp>
    </p:spTree>
    <p:extLst>
      <p:ext uri="{BB962C8B-B14F-4D97-AF65-F5344CB8AC3E}">
        <p14:creationId xmlns:p14="http://schemas.microsoft.com/office/powerpoint/2010/main" val="3418428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5613" y="2052217"/>
            <a:ext cx="8568952" cy="1728191"/>
          </a:xfrm>
        </p:spPr>
        <p:txBody>
          <a:bodyPr anchor="ctr">
            <a:noAutofit/>
          </a:bodyPr>
          <a:lstStyle/>
          <a:p>
            <a:pPr marL="484632" algn="ctr" eaLnBrk="1" fontAlgn="auto" hangingPunct="1">
              <a:spcAft>
                <a:spcPts val="0"/>
              </a:spcAft>
              <a:defRPr/>
            </a:pPr>
            <a:r>
              <a:rPr lang="ru-RU" sz="4000" dirty="0">
                <a:solidFill>
                  <a:schemeClr val="accent1">
                    <a:tint val="83000"/>
                    <a:satMod val="150000"/>
                  </a:schemeClr>
                </a:solidFill>
                <a:latin typeface="+mj-lt"/>
              </a:rPr>
              <a:t>БЛАГОДАРИМ ЗА ВНИМАНИЕТО!</a:t>
            </a:r>
            <a:endParaRPr lang="bg-BG" sz="4000" dirty="0">
              <a:solidFill>
                <a:schemeClr val="accent1">
                  <a:tint val="83000"/>
                  <a:satMod val="150000"/>
                </a:schemeClr>
              </a:solidFill>
              <a:latin typeface="+mj-lt"/>
            </a:endParaRPr>
          </a:p>
        </p:txBody>
      </p:sp>
      <p:sp>
        <p:nvSpPr>
          <p:cNvPr id="27651" name="TextBox 3"/>
          <p:cNvSpPr txBox="1">
            <a:spLocks noChangeArrowheads="1"/>
          </p:cNvSpPr>
          <p:nvPr/>
        </p:nvSpPr>
        <p:spPr bwMode="auto">
          <a:xfrm>
            <a:off x="5167313" y="5786438"/>
            <a:ext cx="2368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chemeClr val="bg1"/>
                </a:solidFill>
                <a:latin typeface="Century Gothic" panose="020B0502020202020204" pitchFamily="34" charset="0"/>
              </a:rPr>
              <a:t>2</a:t>
            </a:r>
            <a:r>
              <a:rPr lang="bg-BG" altLang="en-US" dirty="0">
                <a:solidFill>
                  <a:schemeClr val="bg1"/>
                </a:solidFill>
                <a:latin typeface="Century Gothic" panose="020B0502020202020204" pitchFamily="34" charset="0"/>
              </a:rPr>
              <a:t>8.05</a:t>
            </a:r>
            <a:r>
              <a:rPr lang="en-US" altLang="en-US" dirty="0">
                <a:solidFill>
                  <a:schemeClr val="bg1"/>
                </a:solidFill>
                <a:latin typeface="Century Gothic" panose="020B0502020202020204" pitchFamily="34" charset="0"/>
              </a:rPr>
              <a:t>.20</a:t>
            </a:r>
            <a:r>
              <a:rPr lang="bg-BG" altLang="en-US" dirty="0">
                <a:solidFill>
                  <a:schemeClr val="bg1"/>
                </a:solidFill>
                <a:latin typeface="Century Gothic" panose="020B0502020202020204" pitchFamily="34" charset="0"/>
              </a:rPr>
              <a:t>18</a:t>
            </a:r>
            <a:r>
              <a:rPr lang="en-US" altLang="en-US" dirty="0">
                <a:solidFill>
                  <a:schemeClr val="bg1"/>
                </a:solidFill>
                <a:latin typeface="Century Gothic" panose="020B0502020202020204" pitchFamily="34" charset="0"/>
              </a:rPr>
              <a:t> </a:t>
            </a:r>
            <a:r>
              <a:rPr lang="bg-BG" altLang="en-US" dirty="0">
                <a:solidFill>
                  <a:schemeClr val="bg1"/>
                </a:solidFill>
                <a:latin typeface="Century Gothic" panose="020B0502020202020204" pitchFamily="34" charset="0"/>
              </a:rPr>
              <a:t>г.</a:t>
            </a:r>
          </a:p>
          <a:p>
            <a:pPr algn="ctr" eaLnBrk="1" hangingPunct="1"/>
            <a:r>
              <a:rPr lang="bg-BG" altLang="en-US" dirty="0">
                <a:solidFill>
                  <a:schemeClr val="bg1"/>
                </a:solidFill>
                <a:latin typeface="Century Gothic" panose="020B0502020202020204" pitchFamily="34" charset="0"/>
              </a:rPr>
              <a:t>София</a:t>
            </a:r>
          </a:p>
        </p:txBody>
      </p:sp>
      <p:sp>
        <p:nvSpPr>
          <p:cNvPr id="27652" name="TextBox 4"/>
          <p:cNvSpPr txBox="1">
            <a:spLocks noChangeArrowheads="1"/>
          </p:cNvSpPr>
          <p:nvPr/>
        </p:nvSpPr>
        <p:spPr bwMode="auto">
          <a:xfrm>
            <a:off x="119641" y="188883"/>
            <a:ext cx="11989750" cy="1077218"/>
          </a:xfrm>
          <a:prstGeom prst="rect">
            <a:avLst/>
          </a:prstGeom>
          <a:noFill/>
          <a:ln w="9525">
            <a:solidFill>
              <a:schemeClr val="accent1"/>
            </a:solidFill>
            <a:miter lim="800000"/>
            <a:headEnd/>
            <a:tailEnd/>
          </a:ln>
        </p:spPr>
        <p:txBody>
          <a:bodyPr wrap="square">
            <a:spAutoFit/>
          </a:bodyPr>
          <a:lstStyle/>
          <a:p>
            <a:pPr algn="ctr">
              <a:defRPr/>
            </a:pPr>
            <a:r>
              <a:rPr lang="bg-BG" sz="3200" b="1" cap="all" dirty="0">
                <a:effectLst>
                  <a:outerShdw blurRad="38100" dist="38100" dir="2700000" algn="tl">
                    <a:srgbClr val="000000">
                      <a:alpha val="43137"/>
                    </a:srgbClr>
                  </a:outerShdw>
                </a:effectLst>
                <a:latin typeface="Arial" charset="0"/>
              </a:rPr>
              <a:t>Икономическо развитие и политика в България: оценки и очаквания</a:t>
            </a:r>
            <a:endParaRPr lang="bg-BG" sz="3200" b="1" dirty="0">
              <a:effectLst>
                <a:outerShdw blurRad="38100" dist="38100" dir="2700000" algn="tl">
                  <a:srgbClr val="000000">
                    <a:alpha val="43137"/>
                  </a:srgbClr>
                </a:outerShdw>
              </a:effectLst>
              <a:latin typeface="Century Gothic" pitchFamily="34" charset="0"/>
            </a:endParaRPr>
          </a:p>
        </p:txBody>
      </p:sp>
    </p:spTree>
    <p:custDataLst>
      <p:tags r:id="rId1"/>
    </p:custDataLst>
    <p:extLst>
      <p:ext uri="{BB962C8B-B14F-4D97-AF65-F5344CB8AC3E}">
        <p14:creationId xmlns:p14="http://schemas.microsoft.com/office/powerpoint/2010/main" val="10382502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15" y="269620"/>
            <a:ext cx="11685864" cy="914321"/>
          </a:xfrm>
          <a:ln>
            <a:solidFill>
              <a:schemeClr val="accent1"/>
            </a:solidFill>
          </a:ln>
        </p:spPr>
        <p:txBody>
          <a:bodyPr/>
          <a:lstStyle/>
          <a:p>
            <a:pPr algn="ctr" eaLnBrk="1" fontAlgn="auto" hangingPunct="1">
              <a:spcAft>
                <a:spcPts val="0"/>
              </a:spcAft>
              <a:defRPr/>
            </a:pPr>
            <a:r>
              <a:rPr lang="bg-BG" sz="3200" dirty="0"/>
              <a:t>Глобални и регионални тенденции</a:t>
            </a:r>
            <a:endParaRPr lang="bg-BG" sz="3600" dirty="0">
              <a:solidFill>
                <a:schemeClr val="accent1">
                  <a:satMod val="150000"/>
                </a:schemeClr>
              </a:solidFill>
              <a:latin typeface="+mj-lt"/>
            </a:endParaRPr>
          </a:p>
        </p:txBody>
      </p:sp>
      <p:sp>
        <p:nvSpPr>
          <p:cNvPr id="9" name="TextBox 8"/>
          <p:cNvSpPr txBox="1"/>
          <p:nvPr/>
        </p:nvSpPr>
        <p:spPr>
          <a:xfrm>
            <a:off x="0" y="6611938"/>
            <a:ext cx="12191999" cy="246221"/>
          </a:xfrm>
          <a:prstGeom prst="rect">
            <a:avLst/>
          </a:prstGeom>
          <a:solidFill>
            <a:schemeClr val="accent6">
              <a:lumMod val="50000"/>
            </a:schemeClr>
          </a:solidFill>
        </p:spPr>
        <p:txBody>
          <a:bodyPr wrap="square">
            <a:spAutoFit/>
          </a:bodyPr>
          <a:lstStyle/>
          <a:p>
            <a:pPr>
              <a:defRPr/>
            </a:pPr>
            <a:r>
              <a:rPr lang="bg-BG" sz="1000" kern="0" dirty="0">
                <a:solidFill>
                  <a:schemeClr val="accent1">
                    <a:lumMod val="60000"/>
                    <a:lumOff val="40000"/>
                  </a:schemeClr>
                </a:solidFill>
                <a:latin typeface="Arial" charset="0"/>
              </a:rPr>
              <a:t>28.05.2018 г. 				      		             		           </a:t>
            </a:r>
            <a:r>
              <a:rPr lang="bg-BG" sz="1000" i="1" kern="0" dirty="0">
                <a:solidFill>
                  <a:schemeClr val="accent1">
                    <a:lumMod val="60000"/>
                    <a:lumOff val="40000"/>
                  </a:schemeClr>
                </a:solidFill>
                <a:latin typeface="Arial" charset="0"/>
              </a:rPr>
              <a:t>Икономическото развитие и политика в България: оценки и очаквания</a:t>
            </a:r>
          </a:p>
        </p:txBody>
      </p:sp>
      <p:graphicFrame>
        <p:nvGraphicFramePr>
          <p:cNvPr id="14" name="Chart 13">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696302914"/>
              </p:ext>
            </p:extLst>
          </p:nvPr>
        </p:nvGraphicFramePr>
        <p:xfrm>
          <a:off x="7823228" y="1434933"/>
          <a:ext cx="3884510" cy="2590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014287355"/>
              </p:ext>
            </p:extLst>
          </p:nvPr>
        </p:nvGraphicFramePr>
        <p:xfrm>
          <a:off x="7822607" y="3973163"/>
          <a:ext cx="3848099" cy="2647949"/>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id="{A589D1EC-FA06-4F73-B595-D6BE81FDAC2D}"/>
              </a:ext>
            </a:extLst>
          </p:cNvPr>
          <p:cNvSpPr/>
          <p:nvPr/>
        </p:nvSpPr>
        <p:spPr>
          <a:xfrm>
            <a:off x="219341" y="1610631"/>
            <a:ext cx="6352374" cy="4016484"/>
          </a:xfrm>
          <a:prstGeom prst="rect">
            <a:avLst/>
          </a:prstGeom>
        </p:spPr>
        <p:txBody>
          <a:bodyPr wrap="square">
            <a:spAutoFit/>
          </a:bodyPr>
          <a:lstStyle/>
          <a:p>
            <a:pPr marL="171450" indent="-171450">
              <a:spcBef>
                <a:spcPts val="600"/>
              </a:spcBef>
              <a:buFont typeface="Arial" panose="020B0604020202020204" pitchFamily="34" charset="0"/>
              <a:buChar char="•"/>
            </a:pPr>
            <a:r>
              <a:rPr lang="bg-BG" sz="1200" dirty="0">
                <a:solidFill>
                  <a:schemeClr val="bg1"/>
                </a:solidFill>
              </a:rPr>
              <a:t>През 2017 г. беше отбелязано силно увеличение на външнотърговските потоци, като растеж беше регистриран във всички групи страни. След две поредни години на спад, външната търговия в глобален мащаб нарасна с близо 5%. </a:t>
            </a:r>
          </a:p>
          <a:p>
            <a:pPr marL="171450" indent="-171450">
              <a:spcBef>
                <a:spcPts val="600"/>
              </a:spcBef>
              <a:buFont typeface="Arial" panose="020B0604020202020204" pitchFamily="34" charset="0"/>
              <a:buChar char="•"/>
            </a:pPr>
            <a:r>
              <a:rPr lang="bg-BG" sz="1200" dirty="0">
                <a:solidFill>
                  <a:schemeClr val="bg1"/>
                </a:solidFill>
              </a:rPr>
              <a:t>Обемите на световната търговия са силно корелирани с глобалните инвестиции и точно с тяхното възстановяване се обясняват нарасналите обеми на износа и вноса. Подемът беше по-изразен във възникващите пазари и развиващите се страни (с ръст на търговията от 2.2% през 2016 г. и 6.4% през 2017 г.), което отразява преди всичко високите темпове на растеж на инвестициите. Сред развитите икономики големите износители, като Германия, Япония, Обединеното кралство и Съединените щати, осигуриха решителния принос за възстановяването на износа, докато нарасналите обеми на вноса бяха общо взето (с изключение на Обединеното кралство) равномерно разпределени между различните групи.</a:t>
            </a:r>
          </a:p>
          <a:p>
            <a:pPr marL="171450" indent="-171450">
              <a:spcBef>
                <a:spcPts val="600"/>
              </a:spcBef>
              <a:buFont typeface="Arial" panose="020B0604020202020204" pitchFamily="34" charset="0"/>
              <a:buChar char="•"/>
            </a:pPr>
            <a:r>
              <a:rPr lang="bg-BG" sz="1200" dirty="0">
                <a:solidFill>
                  <a:schemeClr val="bg1"/>
                </a:solidFill>
              </a:rPr>
              <a:t>В групата на нововъзникващите пазари и развиващите се икономики, рязкото ускоряване на темповете на износ беше съсредоточено предимно в развиващата се Азия и по-специално в Китай. Що се отнася до вноса, увеличението на обемите там до голяма степен отразява възстановяването на вноса в страните традиционни износители на суровини и материали, които в предходните две години изпитваха сериозни затруднения поради спада на цените в тези стокови групи и съответно бяха намалили инвестициите.</a:t>
            </a:r>
          </a:p>
          <a:p>
            <a:pPr marL="171450" indent="-171450">
              <a:spcBef>
                <a:spcPts val="600"/>
              </a:spcBef>
              <a:buFont typeface="Arial" panose="020B0604020202020204" pitchFamily="34" charset="0"/>
              <a:buChar char="•"/>
            </a:pPr>
            <a:endParaRPr lang="bg-BG" sz="1200" dirty="0">
              <a:solidFill>
                <a:schemeClr val="bg1"/>
              </a:solidFill>
            </a:endParaRPr>
          </a:p>
        </p:txBody>
      </p:sp>
    </p:spTree>
    <p:custDataLst>
      <p:tags r:id="rId1"/>
    </p:custDataLst>
    <p:extLst>
      <p:ext uri="{BB962C8B-B14F-4D97-AF65-F5344CB8AC3E}">
        <p14:creationId xmlns:p14="http://schemas.microsoft.com/office/powerpoint/2010/main" val="13489078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15" y="269620"/>
            <a:ext cx="11685864" cy="914321"/>
          </a:xfrm>
          <a:ln>
            <a:solidFill>
              <a:schemeClr val="accent1"/>
            </a:solidFill>
          </a:ln>
        </p:spPr>
        <p:txBody>
          <a:bodyPr/>
          <a:lstStyle/>
          <a:p>
            <a:pPr algn="ctr" eaLnBrk="1" fontAlgn="auto" hangingPunct="1">
              <a:spcAft>
                <a:spcPts val="0"/>
              </a:spcAft>
              <a:defRPr/>
            </a:pPr>
            <a:r>
              <a:rPr lang="bg-BG" sz="3200" dirty="0"/>
              <a:t>Глобални и регионални тенденции</a:t>
            </a:r>
            <a:endParaRPr lang="bg-BG" sz="3600" dirty="0">
              <a:solidFill>
                <a:schemeClr val="accent1">
                  <a:satMod val="150000"/>
                </a:schemeClr>
              </a:solidFill>
              <a:latin typeface="+mj-lt"/>
            </a:endParaRPr>
          </a:p>
        </p:txBody>
      </p:sp>
      <p:sp>
        <p:nvSpPr>
          <p:cNvPr id="9" name="TextBox 8"/>
          <p:cNvSpPr txBox="1"/>
          <p:nvPr/>
        </p:nvSpPr>
        <p:spPr>
          <a:xfrm>
            <a:off x="0" y="6611938"/>
            <a:ext cx="12191999" cy="246221"/>
          </a:xfrm>
          <a:prstGeom prst="rect">
            <a:avLst/>
          </a:prstGeom>
          <a:solidFill>
            <a:schemeClr val="accent6">
              <a:lumMod val="50000"/>
            </a:schemeClr>
          </a:solidFill>
        </p:spPr>
        <p:txBody>
          <a:bodyPr wrap="square">
            <a:spAutoFit/>
          </a:bodyPr>
          <a:lstStyle/>
          <a:p>
            <a:pPr>
              <a:defRPr/>
            </a:pPr>
            <a:r>
              <a:rPr lang="bg-BG" sz="1000" kern="0" dirty="0">
                <a:solidFill>
                  <a:schemeClr val="accent1">
                    <a:lumMod val="60000"/>
                    <a:lumOff val="40000"/>
                  </a:schemeClr>
                </a:solidFill>
                <a:latin typeface="Arial" charset="0"/>
              </a:rPr>
              <a:t>28.05.2018 г. 				      		             		           </a:t>
            </a:r>
            <a:r>
              <a:rPr lang="bg-BG" sz="1000" i="1" kern="0" dirty="0">
                <a:solidFill>
                  <a:schemeClr val="accent1">
                    <a:lumMod val="60000"/>
                    <a:lumOff val="40000"/>
                  </a:schemeClr>
                </a:solidFill>
                <a:latin typeface="Arial" charset="0"/>
              </a:rPr>
              <a:t>Икономическото развитие и политика в България: оценки и очаквания</a:t>
            </a:r>
          </a:p>
        </p:txBody>
      </p:sp>
      <p:graphicFrame>
        <p:nvGraphicFramePr>
          <p:cNvPr id="11" name="Chart 10">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853169170"/>
              </p:ext>
            </p:extLst>
          </p:nvPr>
        </p:nvGraphicFramePr>
        <p:xfrm>
          <a:off x="7004347" y="1941186"/>
          <a:ext cx="5105400" cy="3590925"/>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B3232DAD-9036-42B5-B2F2-48F413E9A712}"/>
              </a:ext>
            </a:extLst>
          </p:cNvPr>
          <p:cNvSpPr/>
          <p:nvPr/>
        </p:nvSpPr>
        <p:spPr>
          <a:xfrm>
            <a:off x="293615" y="1587469"/>
            <a:ext cx="6096000" cy="4493538"/>
          </a:xfrm>
          <a:prstGeom prst="rect">
            <a:avLst/>
          </a:prstGeom>
        </p:spPr>
        <p:txBody>
          <a:bodyPr>
            <a:spAutoFit/>
          </a:bodyPr>
          <a:lstStyle/>
          <a:p>
            <a:pPr marL="171450" indent="-171450" algn="just">
              <a:spcAft>
                <a:spcPts val="600"/>
              </a:spcAft>
              <a:buFont typeface="Arial" panose="020B0604020202020204" pitchFamily="34" charset="0"/>
              <a:buChar char="•"/>
            </a:pPr>
            <a:r>
              <a:rPr lang="bg-BG" sz="1200" dirty="0">
                <a:solidFill>
                  <a:schemeClr val="bg1"/>
                </a:solidFill>
              </a:rPr>
              <a:t>Инфлационната динамика през 2017 г. се ускори, като тенденцията се очаква да се запази и през настоящата година и леко да се забави през следващите две години. По отношение на общата инфлация, като основен фактор за повишаване на потребителските цени се определя нарастването на цените на енергоресурсите. Основната инфлация (без отчитане на влиянието на горивата и храните) продължава да бъде по-скоро потисната, въпреки че започва да показва признаци на ускоряване, особено в развитите икономики. Независимо от това, продължаващите ниски темпове на инфлация в развитите икономики (в сравнение с предкризисните години) отразяват предимно нетъргуемите потребителски услуги, като медицинските услуги и образованието, докато инфлацията на търгуемите стоки остава ниска, но не намалява.</a:t>
            </a:r>
          </a:p>
          <a:p>
            <a:pPr marL="171450" indent="-171450">
              <a:spcAft>
                <a:spcPts val="600"/>
              </a:spcAft>
              <a:buFont typeface="Arial" panose="020B0604020202020204" pitchFamily="34" charset="0"/>
              <a:buChar char="•"/>
            </a:pPr>
            <a:r>
              <a:rPr lang="bg-BG" sz="1200" dirty="0">
                <a:solidFill>
                  <a:schemeClr val="bg1"/>
                </a:solidFill>
              </a:rPr>
              <a:t>В най-развитите икономики основната инфлация остава под инфлационната цел, но с тенденция към ускоряване в отговор на засилено потребителско търсене. Растежът на заплатите в най-развитите икономики е съвсем скромен и е в общи линии в съответствие с нарастването на производителността на труда, което го изключва като инфлационен фактор. Това в най-голяма степен се дължи на съществуващите проблеми в пазара на труда и на все още високия дял на работещите (не по собствено желание) на непълно работно време. Промени в структурата на работната сила  вероятно също играят роля в слабите темпове на нарастването на заплащането на труда. </a:t>
            </a:r>
          </a:p>
          <a:p>
            <a:pPr marL="171450" indent="-171450">
              <a:spcAft>
                <a:spcPts val="600"/>
              </a:spcAft>
              <a:buFont typeface="Arial" panose="020B0604020202020204" pitchFamily="34" charset="0"/>
              <a:buChar char="•"/>
            </a:pPr>
            <a:r>
              <a:rPr lang="bg-BG" sz="1200" dirty="0">
                <a:solidFill>
                  <a:schemeClr val="bg1"/>
                </a:solidFill>
              </a:rPr>
              <a:t>В много от нововъзникващите пазари и развиващи се икономики през 2017 г. беше наблюдавана стабилизация на обменните курсове и дори поскъпване спрямо щатския долар, което помогна да се ограничи инфлационния натиск. </a:t>
            </a:r>
          </a:p>
        </p:txBody>
      </p:sp>
    </p:spTree>
    <p:custDataLst>
      <p:tags r:id="rId1"/>
    </p:custDataLst>
    <p:extLst>
      <p:ext uri="{BB962C8B-B14F-4D97-AF65-F5344CB8AC3E}">
        <p14:creationId xmlns:p14="http://schemas.microsoft.com/office/powerpoint/2010/main" val="17774598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38" y="311565"/>
            <a:ext cx="11643918" cy="914321"/>
          </a:xfrm>
          <a:ln>
            <a:solidFill>
              <a:schemeClr val="accent1"/>
            </a:solidFill>
          </a:ln>
        </p:spPr>
        <p:txBody>
          <a:bodyPr>
            <a:normAutofit/>
          </a:bodyPr>
          <a:lstStyle/>
          <a:p>
            <a:pPr algn="ctr" eaLnBrk="1" fontAlgn="auto" hangingPunct="1">
              <a:spcAft>
                <a:spcPts val="0"/>
              </a:spcAft>
              <a:defRPr/>
            </a:pPr>
            <a:r>
              <a:rPr lang="bg-BG" sz="3200" dirty="0"/>
              <a:t>Тенденции в световната икономическа политика</a:t>
            </a:r>
            <a:endParaRPr lang="bg-BG" sz="3600" dirty="0">
              <a:solidFill>
                <a:schemeClr val="accent1">
                  <a:satMod val="150000"/>
                </a:schemeClr>
              </a:solidFill>
              <a:latin typeface="+mj-lt"/>
            </a:endParaRP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kern="0" dirty="0">
                <a:solidFill>
                  <a:schemeClr val="accent1">
                    <a:lumMod val="60000"/>
                    <a:lumOff val="40000"/>
                  </a:schemeClr>
                </a:solidFill>
                <a:latin typeface="Arial" charset="0"/>
              </a:rPr>
              <a:t>28.05.2018 г. 						             		           </a:t>
            </a:r>
            <a:r>
              <a:rPr lang="bg-BG" sz="1000" i="1" kern="0"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10" name="Rectangle 9"/>
          <p:cNvSpPr/>
          <p:nvPr/>
        </p:nvSpPr>
        <p:spPr>
          <a:xfrm>
            <a:off x="180110" y="1796776"/>
            <a:ext cx="11873346" cy="4170372"/>
          </a:xfrm>
          <a:prstGeom prst="rect">
            <a:avLst/>
          </a:prstGeom>
        </p:spPr>
        <p:txBody>
          <a:bodyPr wrap="square" anchor="ctr">
            <a:spAutoFit/>
          </a:bodyPr>
          <a:lstStyle/>
          <a:p>
            <a:pPr marL="285750" indent="-285750" algn="just">
              <a:spcAft>
                <a:spcPts val="600"/>
              </a:spcAft>
              <a:buFont typeface="Wingdings" panose="05000000000000000000" pitchFamily="2" charset="2"/>
              <a:buChar char="q"/>
            </a:pPr>
            <a:r>
              <a:rPr lang="bg-BG" sz="1500" dirty="0">
                <a:solidFill>
                  <a:schemeClr val="bg1"/>
                </a:solidFill>
              </a:rPr>
              <a:t>По отношение на глобалните тенденции, основните международни финансови институции имат сходни прогнози. Икономическата активност, измерена чрез глобалния БВП, се очаква леко да се ускори най-вече поради възстановяването на икономическата активност в развиващите се държави, както и поради плавното нарастване на БВП в САЩ и еврозоната. Темповете обаче, ще останат в рамките на 3-4%, което погледнато в ретроспектива е по-скоро слаб растеж. </a:t>
            </a:r>
            <a:endParaRPr lang="en-US" sz="1500" dirty="0">
              <a:solidFill>
                <a:schemeClr val="bg1"/>
              </a:solidFill>
            </a:endParaRPr>
          </a:p>
          <a:p>
            <a:pPr marL="285750" indent="-285750" algn="just">
              <a:spcAft>
                <a:spcPts val="600"/>
              </a:spcAft>
              <a:buFont typeface="Wingdings" panose="05000000000000000000" pitchFamily="2" charset="2"/>
              <a:buChar char="q"/>
            </a:pPr>
            <a:r>
              <a:rPr lang="bg-BG" sz="1500" dirty="0">
                <a:solidFill>
                  <a:schemeClr val="bg1"/>
                </a:solidFill>
              </a:rPr>
              <a:t>Инфлацията в глобален аспект плавно ще се ускорява, отразявайки възстановяването на цените на суровините и материалите и до известна степен на енергоресурсите. В развитите страни обаче, този процес ще протича значително по-бавно. Може да се предположи, че формиращите се тенденции към намаляване на свръхпредлагането на международните стокови пазари, както и покачването на цените на енергийните продукти поради изпълнението на декемврийското споразумение за ограничаване на добива на петрол между държавите от ОПЕК и други основни страни производителки, ще доведат до нарастване на годишна база на международните цени на тези стоки в рамките на прогнозния период. </a:t>
            </a:r>
            <a:endParaRPr lang="en-US" sz="1500" dirty="0">
              <a:solidFill>
                <a:schemeClr val="bg1"/>
              </a:solidFill>
            </a:endParaRPr>
          </a:p>
          <a:p>
            <a:pPr marL="285750" indent="-285750" algn="just">
              <a:spcAft>
                <a:spcPts val="600"/>
              </a:spcAft>
              <a:buFont typeface="Wingdings" panose="05000000000000000000" pitchFamily="2" charset="2"/>
              <a:buChar char="q"/>
            </a:pPr>
            <a:r>
              <a:rPr lang="bg-BG" sz="1500" dirty="0">
                <a:solidFill>
                  <a:schemeClr val="bg1"/>
                </a:solidFill>
              </a:rPr>
              <a:t>В страните от еврозоната не се очаква значимо ускоряване на текущите темпове на растеж. Въпреки наличието на фискално пространство във водещите икономики (преди всичко Германия), няма основания да се очакват по-амбициозни фискални инициативи. Има сигнали сочещи нарастване на инвестиционната активност, но проблемите в банковия сектор, дълговото бреме, високите нива на безработица и демографската криза ще задържат растежа. Към това може да се добави проблема с имигрантите, който създава напрежение между страните и забавя процесите на интеграция. Всичко това може да се интерпретира в посока, че няма основания да се залага на засилено външно търсене на български стоки и услуги в страните от ЕС.</a:t>
            </a:r>
            <a:r>
              <a:rPr lang="en-US" sz="1500" kern="0" dirty="0">
                <a:solidFill>
                  <a:schemeClr val="bg1"/>
                </a:solidFill>
              </a:rPr>
              <a:t> </a:t>
            </a:r>
          </a:p>
        </p:txBody>
      </p:sp>
    </p:spTree>
    <p:custDataLst>
      <p:tags r:id="rId1"/>
    </p:custDataLst>
    <p:extLst>
      <p:ext uri="{BB962C8B-B14F-4D97-AF65-F5344CB8AC3E}">
        <p14:creationId xmlns:p14="http://schemas.microsoft.com/office/powerpoint/2010/main" val="5266779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70" y="311565"/>
            <a:ext cx="11652308" cy="914321"/>
          </a:xfrm>
          <a:ln>
            <a:solidFill>
              <a:schemeClr val="accent1"/>
            </a:solidFill>
          </a:ln>
        </p:spPr>
        <p:txBody>
          <a:bodyPr>
            <a:normAutofit/>
          </a:bodyPr>
          <a:lstStyle/>
          <a:p>
            <a:pPr algn="ctr" eaLnBrk="1" fontAlgn="auto" hangingPunct="1">
              <a:spcAft>
                <a:spcPts val="0"/>
              </a:spcAft>
              <a:defRPr/>
            </a:pPr>
            <a:r>
              <a:rPr lang="bg-BG" sz="3200" dirty="0"/>
              <a:t>Тенденции в световната икономическа политика</a:t>
            </a:r>
            <a:endParaRPr lang="bg-BG" sz="3600" dirty="0">
              <a:solidFill>
                <a:schemeClr val="accent1">
                  <a:satMod val="150000"/>
                </a:schemeClr>
              </a:solidFill>
              <a:latin typeface="+mj-lt"/>
            </a:endParaRP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kern="0" dirty="0">
                <a:solidFill>
                  <a:schemeClr val="accent1">
                    <a:lumMod val="60000"/>
                    <a:lumOff val="40000"/>
                  </a:schemeClr>
                </a:solidFill>
                <a:latin typeface="Arial" charset="0"/>
              </a:rPr>
              <a:t>2</a:t>
            </a:r>
            <a:r>
              <a:rPr lang="en-US" sz="1000" kern="0" dirty="0">
                <a:solidFill>
                  <a:schemeClr val="accent1">
                    <a:lumMod val="60000"/>
                    <a:lumOff val="40000"/>
                  </a:schemeClr>
                </a:solidFill>
                <a:latin typeface="Arial" charset="0"/>
              </a:rPr>
              <a:t>8</a:t>
            </a:r>
            <a:r>
              <a:rPr lang="bg-BG" sz="1000" kern="0" dirty="0">
                <a:solidFill>
                  <a:schemeClr val="accent1">
                    <a:lumMod val="60000"/>
                    <a:lumOff val="40000"/>
                  </a:schemeClr>
                </a:solidFill>
                <a:latin typeface="Arial" charset="0"/>
              </a:rPr>
              <a:t>.05.201</a:t>
            </a:r>
            <a:r>
              <a:rPr lang="en-US" sz="1000" kern="0" dirty="0">
                <a:solidFill>
                  <a:schemeClr val="accent1">
                    <a:lumMod val="60000"/>
                    <a:lumOff val="40000"/>
                  </a:schemeClr>
                </a:solidFill>
                <a:latin typeface="Arial" charset="0"/>
              </a:rPr>
              <a:t>8</a:t>
            </a:r>
            <a:r>
              <a:rPr lang="bg-BG" sz="1000" kern="0" dirty="0">
                <a:solidFill>
                  <a:schemeClr val="accent1">
                    <a:lumMod val="60000"/>
                    <a:lumOff val="40000"/>
                  </a:schemeClr>
                </a:solidFill>
                <a:latin typeface="Arial" charset="0"/>
              </a:rPr>
              <a:t> г. 						             		           </a:t>
            </a:r>
            <a:r>
              <a:rPr lang="bg-BG" sz="1000" i="1" kern="0" dirty="0">
                <a:solidFill>
                  <a:schemeClr val="accent1">
                    <a:lumMod val="60000"/>
                    <a:lumOff val="40000"/>
                  </a:schemeClr>
                </a:solidFill>
                <a:latin typeface="Arial" charset="0"/>
              </a:rPr>
              <a:t>Икономическото развитие и политика в България: оценки и очаквания</a:t>
            </a:r>
          </a:p>
        </p:txBody>
      </p:sp>
      <p:sp>
        <p:nvSpPr>
          <p:cNvPr id="10" name="Rectangle 9"/>
          <p:cNvSpPr/>
          <p:nvPr/>
        </p:nvSpPr>
        <p:spPr>
          <a:xfrm>
            <a:off x="180110" y="1473610"/>
            <a:ext cx="11873346" cy="4816703"/>
          </a:xfrm>
          <a:prstGeom prst="rect">
            <a:avLst/>
          </a:prstGeom>
        </p:spPr>
        <p:txBody>
          <a:bodyPr wrap="square" anchor="ctr">
            <a:spAutoFit/>
          </a:bodyPr>
          <a:lstStyle/>
          <a:p>
            <a:pPr marL="285750" indent="-285750" algn="just">
              <a:spcAft>
                <a:spcPts val="600"/>
              </a:spcAft>
              <a:buFont typeface="Wingdings" panose="05000000000000000000" pitchFamily="2" charset="2"/>
              <a:buChar char="q"/>
            </a:pPr>
            <a:r>
              <a:rPr lang="bg-BG" dirty="0">
                <a:solidFill>
                  <a:schemeClr val="bg1"/>
                </a:solidFill>
              </a:rPr>
              <a:t>Световната икономика продължава да е в </a:t>
            </a:r>
            <a:r>
              <a:rPr lang="bg-BG" b="1" i="1" dirty="0">
                <a:solidFill>
                  <a:schemeClr val="bg1"/>
                </a:solidFill>
              </a:rPr>
              <a:t>капана на ниския растеж</a:t>
            </a:r>
            <a:r>
              <a:rPr lang="bg-BG" dirty="0">
                <a:solidFill>
                  <a:schemeClr val="bg1"/>
                </a:solidFill>
              </a:rPr>
              <a:t>. Разочароващите текущи темпове на растеж се отразяват върху очакванията, като по този начин ограничават разходите (особено инвестиционните) и пряко влияят върху потенциалния растеж;</a:t>
            </a:r>
          </a:p>
          <a:p>
            <a:pPr marL="285750" indent="-285750" algn="just">
              <a:spcAft>
                <a:spcPts val="600"/>
              </a:spcAft>
              <a:buFont typeface="Wingdings" panose="05000000000000000000" pitchFamily="2" charset="2"/>
              <a:buChar char="q"/>
            </a:pPr>
            <a:r>
              <a:rPr lang="bg-BG" dirty="0">
                <a:solidFill>
                  <a:schemeClr val="bg1"/>
                </a:solidFill>
              </a:rPr>
              <a:t>Глобалната търговия и инвестиции остават слаби и ограничават възможностите за нарастване на факторната производителност и съответно за нарастване на доходите, което в крайна сметка води до намаляване на растежа основаващ се на вътрешното търсене;</a:t>
            </a:r>
          </a:p>
          <a:p>
            <a:pPr marL="285750" indent="-285750" algn="just">
              <a:spcAft>
                <a:spcPts val="600"/>
              </a:spcAft>
              <a:buFont typeface="Wingdings" panose="05000000000000000000" pitchFamily="2" charset="2"/>
              <a:buChar char="q"/>
            </a:pPr>
            <a:r>
              <a:rPr lang="bg-BG" dirty="0">
                <a:solidFill>
                  <a:schemeClr val="bg1"/>
                </a:solidFill>
              </a:rPr>
              <a:t>Капанът на ниския растеж може да бъде повлиян с инструментите на фискалната политика, но това не се приема еднозначно от водещите страни. Няма съмнение, че при правилно и навременно използване, фискалните инструменти могат да катализират икономическата активност в частния сектор и по този начин да ускорят растежа;</a:t>
            </a:r>
          </a:p>
          <a:p>
            <a:pPr marL="285750" indent="-285750" algn="just">
              <a:spcAft>
                <a:spcPts val="600"/>
              </a:spcAft>
              <a:buFont typeface="Wingdings" panose="05000000000000000000" pitchFamily="2" charset="2"/>
              <a:buChar char="q"/>
            </a:pPr>
            <a:r>
              <a:rPr lang="bg-BG" dirty="0">
                <a:solidFill>
                  <a:schemeClr val="bg1"/>
                </a:solidFill>
              </a:rPr>
              <a:t>Ползите от фискалните инициативи обаче могат лесно да бъдат обезсмислени ако големи икономики (и преди всичко САЩ) се изкушат да прибягнат до изолационистични и протекционистични мерки. Това означава, че мерките за насърчаване на съвкупното търсене в глобален аспект трябва да бъдат съгласувани между водещите икономически центрове. За тази цел акомодационната парична политика трябва да бъде подкрепена от подходящи фискални и структурни политики и отказ от всякакви форми на протекционизъм във външната търговия.</a:t>
            </a:r>
            <a:r>
              <a:rPr lang="en-US" sz="2200" kern="0" dirty="0">
                <a:solidFill>
                  <a:schemeClr val="bg1"/>
                </a:solidFill>
                <a:latin typeface="Arial" charset="0"/>
              </a:rPr>
              <a:t> </a:t>
            </a:r>
          </a:p>
        </p:txBody>
      </p:sp>
    </p:spTree>
    <p:custDataLst>
      <p:tags r:id="rId1"/>
    </p:custDataLst>
    <p:extLst>
      <p:ext uri="{BB962C8B-B14F-4D97-AF65-F5344CB8AC3E}">
        <p14:creationId xmlns:p14="http://schemas.microsoft.com/office/powerpoint/2010/main" val="15884848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0" y="269620"/>
            <a:ext cx="11987867" cy="914321"/>
          </a:xfrm>
          <a:ln>
            <a:solidFill>
              <a:schemeClr val="accent1"/>
            </a:solidFill>
          </a:ln>
        </p:spPr>
        <p:txBody>
          <a:bodyPr>
            <a:normAutofit/>
          </a:bodyPr>
          <a:lstStyle/>
          <a:p>
            <a:pPr algn="ctr" eaLnBrk="1" fontAlgn="auto" hangingPunct="1">
              <a:spcAft>
                <a:spcPts val="0"/>
              </a:spcAft>
              <a:defRPr/>
            </a:pPr>
            <a:r>
              <a:rPr lang="bg-BG" sz="3600" dirty="0">
                <a:solidFill>
                  <a:schemeClr val="accent1">
                    <a:satMod val="150000"/>
                  </a:schemeClr>
                </a:solidFill>
                <a:latin typeface="+mj-lt"/>
              </a:rPr>
              <a:t>Икономическият растеж през 2017 г.</a:t>
            </a: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a:t>
            </a:r>
            <a:r>
              <a:rPr lang="en-US" sz="1000" dirty="0">
                <a:solidFill>
                  <a:schemeClr val="accent1">
                    <a:lumMod val="60000"/>
                    <a:lumOff val="40000"/>
                  </a:schemeClr>
                </a:solidFill>
                <a:latin typeface="Arial" charset="0"/>
                <a:cs typeface="Arial" charset="0"/>
              </a:rPr>
              <a:t>8</a:t>
            </a:r>
            <a:r>
              <a:rPr lang="bg-BG" sz="1000" dirty="0">
                <a:solidFill>
                  <a:schemeClr val="accent1">
                    <a:lumMod val="60000"/>
                    <a:lumOff val="40000"/>
                  </a:schemeClr>
                </a:solidFill>
                <a:latin typeface="Arial" charset="0"/>
                <a:cs typeface="Arial" charset="0"/>
              </a:rPr>
              <a:t>.05.201</a:t>
            </a:r>
            <a:r>
              <a:rPr lang="en-US" sz="1000" dirty="0">
                <a:solidFill>
                  <a:schemeClr val="accent1">
                    <a:lumMod val="60000"/>
                    <a:lumOff val="40000"/>
                  </a:schemeClr>
                </a:solidFill>
                <a:latin typeface="Arial" charset="0"/>
                <a:cs typeface="Arial" charset="0"/>
              </a:rPr>
              <a:t>8</a:t>
            </a:r>
            <a:r>
              <a:rPr lang="bg-BG" sz="1000" dirty="0">
                <a:solidFill>
                  <a:schemeClr val="accent1">
                    <a:lumMod val="60000"/>
                    <a:lumOff val="40000"/>
                  </a:schemeClr>
                </a:solidFill>
                <a:latin typeface="Arial" charset="0"/>
                <a:cs typeface="Arial" charset="0"/>
              </a:rPr>
              <a:t>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pic>
        <p:nvPicPr>
          <p:cNvPr id="1028" name="Picture 2" descr="http://ime.bg/images/phpThumb.php?src=/var/images/desi_growth09.03.2018.png&amp;w=730">
            <a:extLst>
              <a:ext uri="{FF2B5EF4-FFF2-40B4-BE49-F238E27FC236}">
                <a16:creationId xmlns:a16="http://schemas.microsoft.com/office/drawing/2014/main" id="{FC47E92F-EBF6-4653-ABA7-EFC3772E2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0" y="2269398"/>
            <a:ext cx="5493748" cy="277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hart 9">
            <a:extLst>
              <a:ext uri="{FF2B5EF4-FFF2-40B4-BE49-F238E27FC236}">
                <a16:creationId xmlns:a16="http://schemas.microsoft.com/office/drawing/2014/main" id="{E9811DEC-B174-4301-A651-3E10FAB2B107}"/>
              </a:ext>
            </a:extLst>
          </p:cNvPr>
          <p:cNvGraphicFramePr>
            <a:graphicFrameLocks noGrp="1"/>
          </p:cNvGraphicFramePr>
          <p:nvPr>
            <p:extLst>
              <p:ext uri="{D42A27DB-BD31-4B8C-83A1-F6EECF244321}">
                <p14:modId xmlns:p14="http://schemas.microsoft.com/office/powerpoint/2010/main" val="392003856"/>
              </p:ext>
            </p:extLst>
          </p:nvPr>
        </p:nvGraphicFramePr>
        <p:xfrm>
          <a:off x="5888052" y="1683522"/>
          <a:ext cx="5927330" cy="406779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888171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0" y="269620"/>
            <a:ext cx="11987867" cy="914321"/>
          </a:xfrm>
          <a:ln>
            <a:solidFill>
              <a:schemeClr val="accent1"/>
            </a:solidFill>
          </a:ln>
        </p:spPr>
        <p:txBody>
          <a:bodyPr>
            <a:normAutofit/>
          </a:bodyPr>
          <a:lstStyle/>
          <a:p>
            <a:pPr algn="ctr" eaLnBrk="1" fontAlgn="auto" hangingPunct="1">
              <a:spcAft>
                <a:spcPts val="0"/>
              </a:spcAft>
              <a:defRPr/>
            </a:pPr>
            <a:r>
              <a:rPr lang="bg-BG" sz="3600" dirty="0">
                <a:solidFill>
                  <a:schemeClr val="accent1">
                    <a:satMod val="150000"/>
                  </a:schemeClr>
                </a:solidFill>
                <a:latin typeface="+mj-lt"/>
              </a:rPr>
              <a:t>Икономическият растеж през 2017 г.</a:t>
            </a:r>
          </a:p>
        </p:txBody>
      </p:sp>
      <p:sp>
        <p:nvSpPr>
          <p:cNvPr id="9" name="TextBox 8"/>
          <p:cNvSpPr txBox="1"/>
          <p:nvPr/>
        </p:nvSpPr>
        <p:spPr>
          <a:xfrm>
            <a:off x="0" y="6611938"/>
            <a:ext cx="12192000" cy="246221"/>
          </a:xfrm>
          <a:prstGeom prst="rect">
            <a:avLst/>
          </a:prstGeom>
          <a:solidFill>
            <a:schemeClr val="accent6">
              <a:lumMod val="50000"/>
            </a:schemeClr>
          </a:solidFill>
        </p:spPr>
        <p:txBody>
          <a:bodyPr wrap="square">
            <a:spAutoFit/>
          </a:bodyPr>
          <a:lstStyle/>
          <a:p>
            <a:pPr>
              <a:defRPr/>
            </a:pPr>
            <a:r>
              <a:rPr lang="bg-BG" sz="1000" dirty="0">
                <a:solidFill>
                  <a:schemeClr val="accent1">
                    <a:lumMod val="60000"/>
                    <a:lumOff val="40000"/>
                  </a:schemeClr>
                </a:solidFill>
                <a:latin typeface="Arial" charset="0"/>
                <a:cs typeface="Arial" charset="0"/>
              </a:rPr>
              <a:t>2</a:t>
            </a:r>
            <a:r>
              <a:rPr lang="en-US" sz="1000" dirty="0">
                <a:solidFill>
                  <a:schemeClr val="accent1">
                    <a:lumMod val="60000"/>
                    <a:lumOff val="40000"/>
                  </a:schemeClr>
                </a:solidFill>
                <a:latin typeface="Arial" charset="0"/>
                <a:cs typeface="Arial" charset="0"/>
              </a:rPr>
              <a:t>8</a:t>
            </a:r>
            <a:r>
              <a:rPr lang="bg-BG" sz="1000" dirty="0">
                <a:solidFill>
                  <a:schemeClr val="accent1">
                    <a:lumMod val="60000"/>
                    <a:lumOff val="40000"/>
                  </a:schemeClr>
                </a:solidFill>
                <a:latin typeface="Arial" charset="0"/>
                <a:cs typeface="Arial" charset="0"/>
              </a:rPr>
              <a:t>.05.201</a:t>
            </a:r>
            <a:r>
              <a:rPr lang="en-US" sz="1000" dirty="0">
                <a:solidFill>
                  <a:schemeClr val="accent1">
                    <a:lumMod val="60000"/>
                    <a:lumOff val="40000"/>
                  </a:schemeClr>
                </a:solidFill>
                <a:latin typeface="Arial" charset="0"/>
                <a:cs typeface="Arial" charset="0"/>
              </a:rPr>
              <a:t>8</a:t>
            </a:r>
            <a:r>
              <a:rPr lang="bg-BG" sz="1000" dirty="0">
                <a:solidFill>
                  <a:schemeClr val="accent1">
                    <a:lumMod val="60000"/>
                    <a:lumOff val="40000"/>
                  </a:schemeClr>
                </a:solidFill>
                <a:latin typeface="Arial" charset="0"/>
                <a:cs typeface="Arial" charset="0"/>
              </a:rPr>
              <a:t> г. 			             					           </a:t>
            </a:r>
            <a:r>
              <a:rPr lang="bg-BG" sz="1000" i="1" dirty="0">
                <a:solidFill>
                  <a:schemeClr val="accent1">
                    <a:lumMod val="60000"/>
                    <a:lumOff val="40000"/>
                  </a:schemeClr>
                </a:solidFill>
                <a:latin typeface="Arial" charset="0"/>
                <a:cs typeface="Arial" charset="0"/>
              </a:rPr>
              <a:t>Икономическото развитие и политика в България: оценки и очаквания</a:t>
            </a:r>
          </a:p>
        </p:txBody>
      </p:sp>
      <p:sp>
        <p:nvSpPr>
          <p:cNvPr id="3" name="Rectangle 2">
            <a:extLst>
              <a:ext uri="{FF2B5EF4-FFF2-40B4-BE49-F238E27FC236}">
                <a16:creationId xmlns:a16="http://schemas.microsoft.com/office/drawing/2014/main" id="{2B9C0DC4-E90A-4DC7-AF9C-7BA13164F955}"/>
              </a:ext>
            </a:extLst>
          </p:cNvPr>
          <p:cNvSpPr>
            <a:spLocks noChangeArrowheads="1"/>
          </p:cNvSpPr>
          <p:nvPr/>
        </p:nvSpPr>
        <p:spPr bwMode="auto">
          <a:xfrm>
            <a:off x="83889" y="1715920"/>
            <a:ext cx="13251457" cy="5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bg-BG"/>
          </a:p>
        </p:txBody>
      </p:sp>
      <p:pic>
        <p:nvPicPr>
          <p:cNvPr id="2049" name="Picture 1">
            <a:extLst>
              <a:ext uri="{FF2B5EF4-FFF2-40B4-BE49-F238E27FC236}">
                <a16:creationId xmlns:a16="http://schemas.microsoft.com/office/drawing/2014/main" id="{1F762077-067F-4BD2-8D35-B358396AD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9" y="2098766"/>
            <a:ext cx="5557887" cy="37098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a:extLst>
              <a:ext uri="{FF2B5EF4-FFF2-40B4-BE49-F238E27FC236}">
                <a16:creationId xmlns:a16="http://schemas.microsoft.com/office/drawing/2014/main" id="{B068169B-83FA-4FD9-A3BE-603CD073B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0472" y="2098766"/>
            <a:ext cx="6249940" cy="370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754235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OWER3D TRANSITION" val="Slabrota.p3d 2"/>
  <p:tag name="POWER3D OPTIONS" val="Medium "/>
  <p:tag name="POWER3D IMAGE0" val="PINBUMP.TGA"/>
  <p:tag name="POWER3D SOUND" val="Slab Rotate"/>
</p:tagLst>
</file>

<file path=ppt/tags/tag10.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1.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2.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3.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4.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5.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6.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7.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8.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19.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2.xml><?xml version="1.0" encoding="utf-8"?>
<p:tagLst xmlns:a="http://schemas.openxmlformats.org/drawingml/2006/main" xmlns:r="http://schemas.openxmlformats.org/officeDocument/2006/relationships" xmlns:p="http://schemas.openxmlformats.org/presentationml/2006/main">
  <p:tag name="POWER3D TRANSITION" val="Slabrota.p3d 2"/>
  <p:tag name="POWER3D OPTIONS" val="Medium "/>
  <p:tag name="POWER3D IMAGE0" val="PINBUMP.TGA"/>
  <p:tag name="POWER3D SOUND" val="Slab Rotate"/>
</p:tagLst>
</file>

<file path=ppt/tags/tag20.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21.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22.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23.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24.xml><?xml version="1.0" encoding="utf-8"?>
<p:tagLst xmlns:a="http://schemas.openxmlformats.org/drawingml/2006/main" xmlns:r="http://schemas.openxmlformats.org/officeDocument/2006/relationships" xmlns:p="http://schemas.openxmlformats.org/presentationml/2006/main">
  <p:tag name="POWER3D TRANSITION" val="Slabrota.p3d 2"/>
  <p:tag name="POWER3D OPTIONS" val="Medium "/>
  <p:tag name="POWER3D IMAGE0" val="PINBUMP.TGA"/>
  <p:tag name="POWER3D SOUND" val="Slab Rotate"/>
</p:tagLst>
</file>

<file path=ppt/tags/tag3.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4.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5.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6.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7.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8.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ags/tag9.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2_Module">
      <a:majorFont>
        <a:latin typeface=""/>
        <a:ea typeface=""/>
        <a:cs typeface=""/>
      </a:majorFont>
      <a:minorFont>
        <a:latin typeface=""/>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2_Module">
    <a:majorFont>
      <a:latin typeface=""/>
      <a:ea typeface=""/>
      <a:cs typeface=""/>
    </a:majorFont>
    <a:minorFont>
      <a:latin typeface=""/>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2_Module">
    <a:majorFont>
      <a:latin typeface=""/>
      <a:ea typeface=""/>
      <a:cs typeface=""/>
    </a:majorFont>
    <a:minorFont>
      <a:latin typeface=""/>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2_Module">
    <a:majorFont>
      <a:latin typeface=""/>
      <a:ea typeface=""/>
      <a:cs typeface=""/>
    </a:majorFont>
    <a:minorFont>
      <a:latin typeface=""/>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2_Module">
    <a:majorFont>
      <a:latin typeface=""/>
      <a:ea typeface=""/>
      <a:cs typeface=""/>
    </a:majorFont>
    <a:minorFont>
      <a:latin typeface=""/>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1063</TotalTime>
  <Words>6081</Words>
  <Application>Microsoft Office PowerPoint</Application>
  <PresentationFormat>Widescreen</PresentationFormat>
  <Paragraphs>367</Paragraphs>
  <Slides>39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Century Gothic</vt:lpstr>
      <vt:lpstr>Corbel</vt:lpstr>
      <vt:lpstr>Times New Roman</vt:lpstr>
      <vt:lpstr>Wingdings</vt:lpstr>
      <vt:lpstr>Wingdings 2</vt:lpstr>
      <vt:lpstr>Wingdings 3</vt:lpstr>
      <vt:lpstr>2_Module</vt:lpstr>
      <vt:lpstr>Икономическо развитие и политика в България:  оценки и очаквания   СПЕЦИАЛЕН ФОКУС:  „Десет години от началото на Глобалната финансова криза –  поуки и необходими реформи”</vt:lpstr>
      <vt:lpstr>Икономическо развитие и политика в България:  оценки и очаквания   Икономическа прогноза за средносрочно развитие на икономиката – реален, външен, фискален и паричен сектори, пазар на труда</vt:lpstr>
      <vt:lpstr>Глобални и регионални тенденции</vt:lpstr>
      <vt:lpstr>Глобални и регионални тенденции</vt:lpstr>
      <vt:lpstr>Глобални и регионални тенденции</vt:lpstr>
      <vt:lpstr>Тенденции в световната икономическа политика</vt:lpstr>
      <vt:lpstr>Тенденции в световната икономическа политика</vt:lpstr>
      <vt:lpstr>Икономическият растеж през 2017 г.</vt:lpstr>
      <vt:lpstr>Икономическият растеж през 2017 г.</vt:lpstr>
      <vt:lpstr>Анализ на реализацията на предходната прогноза - различия</vt:lpstr>
      <vt:lpstr>Основни допускания при изготвянето на прогнозата  за реалния сектор -  2017-2019 г.</vt:lpstr>
      <vt:lpstr>Основни допускания за прогнозния период</vt:lpstr>
      <vt:lpstr>Макроикономическа прогноза - БВП</vt:lpstr>
      <vt:lpstr>Макроикономическа прогноза – основни показатели</vt:lpstr>
      <vt:lpstr>Външна търговия</vt:lpstr>
      <vt:lpstr>Външна търговия</vt:lpstr>
      <vt:lpstr>Външна търговия - изводи и очаквания</vt:lpstr>
      <vt:lpstr>Платежен баланс</vt:lpstr>
      <vt:lpstr>Платежен баланс</vt:lpstr>
      <vt:lpstr>Фискален сектор</vt:lpstr>
      <vt:lpstr>Акценти в приходната част на КФП</vt:lpstr>
      <vt:lpstr>Акценти в приходната част на КФП</vt:lpstr>
      <vt:lpstr>Акценти в разходната част на КФП</vt:lpstr>
      <vt:lpstr>Фискалната стабилност</vt:lpstr>
      <vt:lpstr>Кредитиране</vt:lpstr>
      <vt:lpstr>Структура на кредитите и авансите</vt:lpstr>
      <vt:lpstr>Структура на активите</vt:lpstr>
      <vt:lpstr>Обобщения</vt:lpstr>
      <vt:lpstr>  Състояние на ПТ: Динамика на икономически активни, заети,  безработни и неактивни 15+ г. (% спрямо предидуща година, НРС)              </vt:lpstr>
      <vt:lpstr>Потоци към и извън пазара на труда</vt:lpstr>
      <vt:lpstr>Поведение на работодателите и промени в заетостта, безработицата и икономическа неактивност</vt:lpstr>
      <vt:lpstr>Задържане на активността на предлагане на работни места – ЗАЩО?</vt:lpstr>
      <vt:lpstr>Задържане на активността на предлагане на работни места – ЗАЩО?</vt:lpstr>
      <vt:lpstr>Задържане на активността на предлагане на работни места – ЗАЩО?</vt:lpstr>
      <vt:lpstr>Относителни показатели за пазара на труда (сравнение с общите показатели за ЕС: ЕС 28 минус България)</vt:lpstr>
      <vt:lpstr>Относителни показатели за пазара на труда (сравнение с общите показатели за ЕС: ЕС 28 минус България)</vt:lpstr>
      <vt:lpstr>Относителни показатели за пазара на труда </vt:lpstr>
      <vt:lpstr>Краткосрочни и средносрочни очаквания</vt:lpstr>
      <vt:lpstr>БЛАГОДАРИМ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VictorY</dc:creator>
  <cp:lastModifiedBy>Виктор Йоцов</cp:lastModifiedBy>
  <cp:revision>125</cp:revision>
  <dcterms:created xsi:type="dcterms:W3CDTF">2017-05-25T13:02:04Z</dcterms:created>
  <dcterms:modified xsi:type="dcterms:W3CDTF">2018-05-27T09:30:33Z</dcterms:modified>
</cp:coreProperties>
</file>